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59" r:id="rId6"/>
    <p:sldId id="260" r:id="rId7"/>
    <p:sldId id="280" r:id="rId8"/>
    <p:sldId id="261" r:id="rId9"/>
    <p:sldId id="262" r:id="rId10"/>
    <p:sldId id="263" r:id="rId11"/>
    <p:sldId id="265" r:id="rId12"/>
    <p:sldId id="266" r:id="rId13"/>
    <p:sldId id="274" r:id="rId14"/>
    <p:sldId id="267" r:id="rId15"/>
    <p:sldId id="275" r:id="rId16"/>
    <p:sldId id="269" r:id="rId17"/>
    <p:sldId id="283" r:id="rId18"/>
    <p:sldId id="282" r:id="rId19"/>
    <p:sldId id="284" r:id="rId20"/>
    <p:sldId id="281" r:id="rId21"/>
    <p:sldId id="268" r:id="rId22"/>
    <p:sldId id="272" r:id="rId2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141"/>
    <p:restoredTop sz="87668"/>
  </p:normalViewPr>
  <p:slideViewPr>
    <p:cSldViewPr snapToGrid="0">
      <p:cViewPr varScale="1">
        <p:scale>
          <a:sx n="153" d="100"/>
          <a:sy n="153" d="100"/>
        </p:scale>
        <p:origin x="176" y="1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0T15:54:4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21,'94'0,"-29"0,31 0,-55 0,24 0,-30 0,-7 4,-6-3,-10 3,7-4,3 0,0 0,2 0,-3 0,-1 0,5 0,-6 0,-5 0,10 0,-14 0,14 0,-11 0,6 0,0 0,-1 0,-4 0,3 0,0 0,3 0,2 0,-4 0,-4 0,3 0,-3 0,3 0,1-4,6 3,-4-3,12 4,-5 0,0 0,-6 0,3 0,-14 0,15 0,-14 0,8 0,-3 0,3 0,7 0,1 0,0 0,14 0,-19 0,12 0,-15 0,-6 0,6 0,2 0,8 0,13 0,13 0,-8 5,25-4,-34 4,8-1,-25-3,-9 3,4-4,-2 0,23 0,-14 0,36 0,-27 0,21 0,-26 0,-6 0,-9-3,10 2,1-7,14 7,6-4,-14 5,31 0,-29 0,22 0,-31 0,-3 0,-8 0,5 0,2 0,19 0,11 0,18 0,11 0,-20 0,41 8,-22-6,19 7,-9-9,-46 0,11 0,-36 0,4 0,-5 0,7 0,8 0,-7 0,27 0,-13 0,19 0,-20 0,-14 0,-9 0,9 0,1 0,14-5,6 4,3-4,-12 5,6 0,-29 0,9 0,-5-7,-2 5,11-8,-10 10,8-4,-5 1,4 2,2-2,-3 3,6 0,-10 0,25 6,-7-5,-1 5,8-6,-30 0,9 0,0 0,-9 0,29 0,-14 0,17 0,-8 0,0 0,-7 0,-7 0,-7 0,1 0,1 0,4 0,-1 0,-4-3,4 2,3-2,-6 3,1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0T15:54:53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35,'60'10,"4"4,-28-12,15 10,-15-11,7 5,-21-6,9 5,-21-4,9 4,-2-5,-2 0,15 0,-2 0,5 0,10 0,1 0,1 0,-2 0,-16 0,-2 0,-11 0,1 0,5 0,-2 0,3 0,-6 0,-3 0,10-3,-3-2,6 1,-6-1,6 5,2 0,1 0,-8 0,4 0,-14 0,9 0,0 0,-3 0,9 0,-7 0,-4 4,10-4,-14 7,9-6,-3 2,-2-3,8 0,3 0,-4 0,4 0,-11 0,3 0,-2 0,-1 0,12 0,-4 0,20 0,2 0,10 0,9 0,-7 0,-1 0,-13 0,-8 0,-12 0,-3 0,4 0,-7 0,19 0,1 6,0-5,15 5,-22-6,0 0,-12 0,-8 0,10 0,-2 0,-1 0,5 0,-4 0,2 0,3 0,-3 0,-1 0,-4 0,3 0,-2 4,-1-4,18 4,-15-4,22 0,-12 0,0 0,24 0,-10 0,14 0,-20 0,-1 0,-18-4,4 3,-6-2,4 0,-3 2,9-2,-14 0,14 2,-10-3,8 4,-3 0,-6 0,11 0,-8 0,16 0,-12 0,13 0,-18 0,4 0,0 0,-4 0,17 0,-5 0,7 0,0 0,0 0,-7 0,-2 0,-11 0,2 0,-2-3,4 2,-3-5,9 5,-9-2,17 3,-11-5,4 4,1-3,-6 4,0 0,-2 0,-6 0,4-3,0 2,8-2,3 3,-5 0,18 6,-16-5,27 5,-27-6,3 0,-14 0,0 0,21 0,14 0,18 0,23 0,-37 0,-1 0,17 0,0 0,-54 0,-2 0,14-3,-9 2,15-2,-10 3,-8 0,5 0,-4-4,-3 0,8-3,-11 0,10 2,-6 2,6 3,0-4,-1 3,-4-3,5 4,-7 0,6 0,0 0,-6 0,5-7,-2 6,0-9,3 9,-3-2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0T15:55:06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15,'85'-8,"10"1,-4 7,-10 0,17 0,-29 7,-6-5,-12 4,-36-2,4-4,7 4,-9-4,21 0,-10 0,6 0,-1 0,-10 0,7 0,11 0,-9 0,19 0,-15 0,0 0,6 0,1-6,-7 4,6-4,-14 6,4 0,3 0,-11 0,9 0,-25 0,10 0,6-3,-3 2,14-2,-8 3,7 0,9 0,-7 0,6 0,1 0,4 0,-1 0,-12 0,-3 0,-16 4,26-3,-12 3,13-4,1 0,2 0,8 0,-16 0,19 0,-16 0,11 0,-15 0,-11 0,-6 0,-6 0,8 0,-7 0,8 0,4 0,-6 0,27 0,-7 0,20 0,-16 0,-1 0,-10 0,1 0,0 0,-7 0,-6 0,3 0,-2 0,12 0,8 0,18 0,-12 0,10 0,-16 0,-5 0,-2 0,-9 0,-8 0,1 0,0 0,8 0,9 0,10 0,7 0,34 0,-34 5,23-4,-48 4,12-5,-17 0,11 0,-16 5,1-4,7 3,-6-4,21 0,-12 0,13 0,-4 0,-10 0,-5 0,-10 0,-1 0,8 0,7 0,16 0,-7 0,6 0,-8 0,-12 0,-2 0,-10 0,12 0,-4 0,61 0,-41 0,41 0,-57 0,-3 0,-8 0,3 0,5 0,-3-4,1 0,-1 0,8 1,-5 3,12 0,-9 0,8 0,-12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2023/07/20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631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062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739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91FB-54B5-70C7-50AD-84DCB909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CB474-4B41-7E3B-F348-A04AF4C0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74AA-0986-5F75-D065-2A04E30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55A6-B227-AE4E-B29E-E259E59F2A9B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10C4-DAE5-01FD-4271-CB2EFEE5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9F23-11B6-B42C-F125-96AAB159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pPr/>
              <a:t>‹#›</a:t>
            </a:fld>
            <a:r>
              <a:rPr lang="en-KR" dirty="0"/>
              <a:t> / 20</a:t>
            </a:r>
          </a:p>
        </p:txBody>
      </p:sp>
    </p:spTree>
    <p:extLst>
      <p:ext uri="{BB962C8B-B14F-4D97-AF65-F5344CB8AC3E}">
        <p14:creationId xmlns:p14="http://schemas.microsoft.com/office/powerpoint/2010/main" val="32851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89EC-5387-28FA-302A-A20DDB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F7B7-960B-56DE-2E1A-D5323B84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603C-E254-671A-C72C-8D7D5A77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26BCA-954B-7DE8-1707-21AD11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D7DA-579A-0265-8772-F3189710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r>
              <a:rPr lang="en-KR" dirty="0"/>
              <a:t> / 2</a:t>
            </a:r>
            <a:r>
              <a:rPr lang="en-US" altLang="ko-KR" dirty="0"/>
              <a:t>2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495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4B57A-5EC6-6D83-A0DA-272475AC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75CE-8CC9-9E26-7838-944B6E2A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8661"/>
            <a:ext cx="4600074" cy="485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97025-C2F4-93B1-E831-470510F7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FA9B-FA93-044A-82F3-27B4AA7D307A}" type="datetime4">
              <a:rPr lang="en-US" smtClean="0"/>
              <a:t>July 20,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6AF95-51EA-0BEE-5E85-2AAD17A47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EF58-3C99-6156-5A2C-4D1E32D17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4FBF-4270-2A44-9417-398E7DADF7BB}" type="slidenum">
              <a:rPr lang="en-KR" smtClean="0"/>
              <a:pPr/>
              <a:t>‹#›</a:t>
            </a:fld>
            <a:r>
              <a:rPr lang="en-KR" dirty="0"/>
              <a:t> / 2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C9D9E-C08A-0588-7F71-4C3202227D3C}"/>
              </a:ext>
            </a:extLst>
          </p:cNvPr>
          <p:cNvSpPr txBox="1"/>
          <p:nvPr userDrawn="1"/>
        </p:nvSpPr>
        <p:spPr>
          <a:xfrm>
            <a:off x="7305575" y="263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4385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3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r>
              <a:rPr lang="en-KR" sz="2800" dirty="0"/>
              <a:t>Improving Deep Neural Networks: Hyperparameter Tuning, Regularization and Optimization</a:t>
            </a:r>
            <a:br>
              <a:rPr lang="en-KR" sz="2800" dirty="0"/>
            </a:br>
            <a:r>
              <a:rPr lang="ko-KR" altLang="en-US" sz="2800" dirty="0"/>
              <a:t> </a:t>
            </a:r>
            <a:r>
              <a:rPr lang="en-US" altLang="ko-KR" sz="2800" dirty="0"/>
              <a:t>(Andrew Ng)</a:t>
            </a:r>
            <a:br>
              <a:rPr lang="en-KR" sz="2800" dirty="0"/>
            </a:br>
            <a:br>
              <a:rPr lang="en-KR" sz="2800" dirty="0"/>
            </a:br>
            <a:r>
              <a:rPr lang="en-KR" sz="2800" dirty="0"/>
              <a:t>&lt;Week 1 Summary&gt;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Department of Embedded Systems Engineering, INU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DCE8-FADA-B244-AEC2-F474F4A7DD2D}" type="datetime4">
              <a:rPr lang="en-US" smtClean="0"/>
              <a:t>July 20, 2023</a:t>
            </a:fld>
            <a:endParaRPr lang="en-K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992FE3-F07A-39DD-6968-7523C472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3B4FBF-4270-2A44-9417-398E7DADF7BB}" type="slidenum">
              <a:rPr lang="en-KR" smtClean="0"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78EB-01DA-BBE5-EA4C-A4BEF624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</a:t>
            </a:r>
            <a:r>
              <a:rPr lang="ko-KR" altLang="en-US" dirty="0"/>
              <a:t> </a:t>
            </a:r>
            <a:r>
              <a:rPr lang="en-US" sz="3600" dirty="0"/>
              <a:t>Dropout Regularization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1E6F5-1D53-248A-2308-AFA0A4FE4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661"/>
                <a:ext cx="7025640" cy="4858302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Regularization </a:t>
                </a:r>
                <a:r>
                  <a:rPr lang="en-US" sz="1600" dirty="0" err="1"/>
                  <a:t>확인한</a:t>
                </a:r>
                <a:r>
                  <a:rPr lang="en-US" sz="1600" dirty="0"/>
                  <a:t> zero </a:t>
                </a:r>
                <a:r>
                  <a:rPr lang="en-US" sz="1600" dirty="0" err="1"/>
                  <a:t>martix의</a:t>
                </a:r>
                <a:r>
                  <a:rPr lang="en-US" sz="1600" dirty="0"/>
                  <a:t> </a:t>
                </a:r>
                <a:r>
                  <a:rPr lang="en-US" sz="1600" dirty="0" err="1"/>
                  <a:t>효과를</a:t>
                </a:r>
                <a:r>
                  <a:rPr lang="en-US" sz="1600" dirty="0"/>
                  <a:t> </a:t>
                </a:r>
                <a:r>
                  <a:rPr lang="en-US" sz="1600" dirty="0" err="1"/>
                  <a:t>근거로</a:t>
                </a:r>
                <a:r>
                  <a:rPr lang="en-US" sz="1600" dirty="0"/>
                  <a:t> dropou</a:t>
                </a:r>
                <a:r>
                  <a:rPr lang="en-US" altLang="ko-KR" sz="1600" dirty="0"/>
                  <a:t>t</a:t>
                </a:r>
                <a:r>
                  <a:rPr lang="ko-KR" altLang="en-US" sz="1600" dirty="0"/>
                  <a:t>이란 방법 출현함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en-US" sz="1400" dirty="0" err="1"/>
                  <a:t>일부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unit을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layer에서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무작위로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비활성화함</a:t>
                </a:r>
                <a:r>
                  <a:rPr lang="en-US" altLang="ko-KR" sz="1400" dirty="0"/>
                  <a:t>. (dropout)</a:t>
                </a:r>
              </a:p>
              <a:p>
                <a:pPr lvl="1"/>
                <a:r>
                  <a:rPr lang="en-US" altLang="ko-KR" sz="1400" dirty="0"/>
                  <a:t>Dropout </a:t>
                </a:r>
                <a:r>
                  <a:rPr lang="ko-KR" altLang="en-US" sz="1400" dirty="0"/>
                  <a:t>비율은 </a:t>
                </a:r>
                <a:r>
                  <a:rPr lang="en-US" altLang="ko-KR" sz="1400" dirty="0" err="1"/>
                  <a:t>keep.prob</a:t>
                </a:r>
                <a:r>
                  <a:rPr lang="ko-KR" altLang="en-US" sz="1400" dirty="0"/>
                  <a:t>라는 상수로 </a:t>
                </a:r>
                <a:r>
                  <a:rPr lang="en-US" altLang="ko-KR" sz="1400" dirty="0"/>
                  <a:t>layer</a:t>
                </a:r>
                <a:r>
                  <a:rPr lang="ko-KR" altLang="en-US" sz="1400" dirty="0"/>
                  <a:t>마다 </a:t>
                </a:r>
                <a:r>
                  <a:rPr lang="en-US" altLang="ko-KR" sz="1400" dirty="0"/>
                  <a:t>[0, 1]</a:t>
                </a:r>
                <a:r>
                  <a:rPr lang="ko-KR" altLang="en-US" sz="1400" dirty="0"/>
                  <a:t>에서 설정함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400" dirty="0" err="1"/>
                  <a:t>어떤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layer의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keep</a:t>
                </a:r>
                <a:r>
                  <a:rPr lang="en-US" altLang="ko-KR" sz="1400" dirty="0" err="1"/>
                  <a:t>.</a:t>
                </a:r>
                <a:r>
                  <a:rPr lang="en-US" sz="1400" dirty="0" err="1"/>
                  <a:t>prob가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0.5</a:t>
                </a:r>
                <a:r>
                  <a:rPr lang="ko-KR" altLang="en-US" sz="1400" dirty="0"/>
                  <a:t>였다면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이 </a:t>
                </a:r>
                <a:r>
                  <a:rPr lang="en-US" altLang="ko-KR" sz="1400" dirty="0"/>
                  <a:t>layer</a:t>
                </a:r>
                <a:r>
                  <a:rPr lang="ko-KR" altLang="en-US" sz="1400" dirty="0"/>
                  <a:t>의 </a:t>
                </a:r>
                <a:r>
                  <a:rPr lang="en-US" altLang="ko-KR" sz="1400" dirty="0"/>
                  <a:t>output</a:t>
                </a:r>
                <a:r>
                  <a:rPr lang="ko-KR" altLang="en-US" sz="1400" dirty="0"/>
                  <a:t>은 약 </a:t>
                </a:r>
                <a:r>
                  <a:rPr lang="en-US" altLang="ko-KR" sz="1400" dirty="0"/>
                  <a:t>0.5</a:t>
                </a:r>
                <a:r>
                  <a:rPr lang="ko-KR" altLang="en-US" sz="1400" dirty="0"/>
                  <a:t>배가 될 것이다</a:t>
                </a:r>
                <a:r>
                  <a:rPr lang="en-US" altLang="ko-KR" sz="1400" dirty="0"/>
                  <a:t>. (input</a:t>
                </a:r>
                <a:r>
                  <a:rPr lang="ko-KR" altLang="en-US" sz="1400" dirty="0"/>
                  <a:t>과 </a:t>
                </a:r>
                <a:r>
                  <a:rPr lang="en-US" altLang="ko-KR" sz="1400" dirty="0"/>
                  <a:t>weight</a:t>
                </a:r>
                <a:r>
                  <a:rPr lang="ko-KR" altLang="en-US" sz="1400" dirty="0"/>
                  <a:t>의 구성에 따라 </a:t>
                </a:r>
                <a:r>
                  <a:rPr lang="en-US" altLang="ko-KR" sz="1400" dirty="0"/>
                  <a:t>0.5</a:t>
                </a:r>
                <a:r>
                  <a:rPr lang="ko-KR" altLang="en-US" sz="1400" dirty="0"/>
                  <a:t>배보다 차이가 있을 수 있음</a:t>
                </a:r>
                <a:r>
                  <a:rPr lang="en-US" altLang="ko-KR" sz="1400" dirty="0"/>
                  <a:t>.)</a:t>
                </a:r>
              </a:p>
              <a:p>
                <a:pPr lvl="1"/>
                <a:r>
                  <a:rPr lang="en-US" sz="1400" dirty="0" err="1"/>
                  <a:t>Layer의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unit들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중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50%</a:t>
                </a:r>
                <a:r>
                  <a:rPr lang="ko-KR" altLang="en-US" sz="1400" dirty="0"/>
                  <a:t>만 </a:t>
                </a:r>
                <a:r>
                  <a:rPr lang="en-US" altLang="ko-KR" sz="1400" dirty="0"/>
                  <a:t>output(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400" dirty="0"/>
                  <a:t>)</a:t>
                </a:r>
                <a:r>
                  <a:rPr lang="ko-KR" altLang="en-US" sz="1400" dirty="0"/>
                  <a:t>을 생성했으니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 ∗= 0.5</m:t>
                    </m:r>
                  </m:oMath>
                </a14:m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함</a:t>
                </a:r>
                <a:r>
                  <a:rPr lang="en-US" altLang="ko-KR" sz="1400" dirty="0"/>
                  <a:t>.</a:t>
                </a:r>
              </a:p>
              <a:p>
                <a:pPr lvl="2"/>
                <a:r>
                  <a:rPr lang="en-US" altLang="ko-KR" sz="1200" dirty="0" err="1"/>
                  <a:t>Keep.prob</a:t>
                </a:r>
                <a:r>
                  <a:rPr lang="en-US" altLang="ko-KR" sz="1200" dirty="0"/>
                  <a:t>=1.0</a:t>
                </a:r>
                <a:r>
                  <a:rPr lang="ko-KR" altLang="en-US" sz="1200" dirty="0"/>
                  <a:t>일 때의 계산결과와 차이를 두기 </a:t>
                </a:r>
                <a:r>
                  <a:rPr lang="ko-KR" altLang="en-US" sz="1200" dirty="0" err="1"/>
                  <a:t>위함임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altLang="ko-KR" sz="1400" dirty="0"/>
              </a:p>
              <a:p>
                <a:r>
                  <a:rPr lang="en-US" altLang="ko-KR" sz="1600" dirty="0"/>
                  <a:t>Dropout</a:t>
                </a:r>
                <a:r>
                  <a:rPr lang="ko-KR" altLang="en-US" sz="1600" dirty="0"/>
                  <a:t>은 일부 </a:t>
                </a:r>
                <a:r>
                  <a:rPr lang="en-US" altLang="ko-KR" sz="1600" dirty="0"/>
                  <a:t>unit</a:t>
                </a:r>
                <a:r>
                  <a:rPr lang="ko-KR" altLang="en-US" sz="1600" dirty="0"/>
                  <a:t>에 가중치가 쏠리는 것을 예방함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en-US" altLang="ko-KR" sz="1400" b="1" dirty="0"/>
                  <a:t>Can’t rely on any one feature, so have to spread out weights.</a:t>
                </a:r>
              </a:p>
              <a:p>
                <a:pPr lvl="1"/>
                <a:r>
                  <a:rPr lang="ko-KR" altLang="en-US" sz="1400" dirty="0"/>
                  <a:t>특정 </a:t>
                </a:r>
                <a:r>
                  <a:rPr lang="en-US" altLang="ko-KR" sz="1400" dirty="0"/>
                  <a:t>unit</a:t>
                </a:r>
                <a:r>
                  <a:rPr lang="ko-KR" altLang="en-US" sz="1400" dirty="0"/>
                  <a:t>이 전체 </a:t>
                </a:r>
                <a:r>
                  <a:rPr lang="en-US" altLang="ko-KR" sz="1400" dirty="0"/>
                  <a:t>prediction</a:t>
                </a:r>
                <a:r>
                  <a:rPr lang="ko-KR" altLang="en-US" sz="1400" dirty="0"/>
                  <a:t>에 관여하는 비중을 줄임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모든 </a:t>
                </a:r>
                <a:r>
                  <a:rPr lang="en-US" altLang="ko-KR" sz="1400" dirty="0"/>
                  <a:t>unit</a:t>
                </a:r>
                <a:r>
                  <a:rPr lang="ko-KR" altLang="en-US" sz="1400" dirty="0"/>
                  <a:t>들이 골고루 가중치를 나눠 가질 것임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sz="1200" dirty="0"/>
              </a:p>
              <a:p>
                <a:r>
                  <a:rPr lang="en-US" sz="1600" dirty="0" err="1"/>
                  <a:t>만약</a:t>
                </a:r>
                <a:r>
                  <a:rPr lang="en-US" altLang="ko-KR" sz="1600" dirty="0"/>
                  <a:t>, </a:t>
                </a:r>
                <a:r>
                  <a:rPr lang="en-US" sz="1600" dirty="0"/>
                  <a:t>T</a:t>
                </a:r>
                <a:r>
                  <a:rPr lang="en-KR" sz="1600" dirty="0"/>
                  <a:t>est set에서 y^을 구할 때에도 dropout해버리면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그저 </a:t>
                </a:r>
                <a:r>
                  <a:rPr lang="en-US" altLang="ko-KR" sz="1600" dirty="0"/>
                  <a:t>NN</a:t>
                </a:r>
                <a:r>
                  <a:rPr lang="ko-KR" altLang="en-US" sz="1600" dirty="0"/>
                  <a:t>에 </a:t>
                </a:r>
                <a:r>
                  <a:rPr lang="en-US" altLang="ko-KR" sz="1600" dirty="0"/>
                  <a:t>noise</a:t>
                </a:r>
                <a:r>
                  <a:rPr lang="ko-KR" altLang="en-US" sz="1600" dirty="0" err="1"/>
                  <a:t>를</a:t>
                </a:r>
                <a:r>
                  <a:rPr lang="ko-KR" altLang="en-US" sz="1600" dirty="0"/>
                  <a:t> 주는 것이 </a:t>
                </a:r>
                <a:r>
                  <a:rPr lang="ko-KR" altLang="en-US" sz="1600" dirty="0" err="1"/>
                  <a:t>되어버림</a:t>
                </a:r>
                <a:r>
                  <a:rPr lang="en-US" altLang="ko-KR" sz="1600" dirty="0"/>
                  <a:t>.</a:t>
                </a:r>
                <a:endParaRPr lang="en-KR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1E6F5-1D53-248A-2308-AFA0A4FE4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661"/>
                <a:ext cx="7025640" cy="4858302"/>
              </a:xfrm>
              <a:blipFill>
                <a:blip r:embed="rId2"/>
                <a:stretch>
                  <a:fillRect l="-542" t="-1042" r="-1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8059-0748-5A83-3F57-609B8350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7DAC7-444D-5A86-910F-B326B8C7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0553F-5506-3690-3467-B06F0731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10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E850C-1D27-CDEE-627B-0B3B450C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24" y="1318661"/>
            <a:ext cx="3314700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386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F050-C148-1DFC-30C8-34E78CF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</a:t>
            </a:r>
            <a:r>
              <a:rPr lang="ko-KR" altLang="en-US" dirty="0"/>
              <a:t> </a:t>
            </a:r>
            <a:r>
              <a:rPr lang="en-US" sz="3600" dirty="0"/>
              <a:t>Understanding Dropout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1C9B-6FC3-0E58-6DC8-A9CB2EB9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5870171" cy="4858302"/>
          </a:xfrm>
        </p:spPr>
        <p:txBody>
          <a:bodyPr>
            <a:normAutofit/>
          </a:bodyPr>
          <a:lstStyle/>
          <a:p>
            <a:r>
              <a:rPr lang="en-US" sz="1400" dirty="0"/>
              <a:t>D</a:t>
            </a:r>
            <a:r>
              <a:rPr lang="en-KR" sz="1400" dirty="0"/>
              <a:t>ropout은 앞에서 서술했듯이</a:t>
            </a:r>
            <a:r>
              <a:rPr lang="en-US" altLang="ko-KR" sz="1400" dirty="0"/>
              <a:t>, </a:t>
            </a:r>
            <a:r>
              <a:rPr lang="ko-KR" altLang="en-US" sz="1400" dirty="0"/>
              <a:t>한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전체 </a:t>
            </a:r>
            <a:r>
              <a:rPr lang="en-US" altLang="ko-KR" sz="1400" dirty="0"/>
              <a:t>weight </a:t>
            </a:r>
            <a:r>
              <a:rPr lang="ko-KR" altLang="en-US" sz="1400" dirty="0"/>
              <a:t>분산하는 효과가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100" dirty="0"/>
              <a:t>다만</a:t>
            </a:r>
            <a:r>
              <a:rPr lang="en-US" altLang="ko-KR" sz="1100" dirty="0"/>
              <a:t>, </a:t>
            </a:r>
            <a:r>
              <a:rPr lang="ko-KR" altLang="en-US" sz="1100" dirty="0"/>
              <a:t>다음과 같은 </a:t>
            </a:r>
            <a:r>
              <a:rPr lang="en-US" altLang="ko-KR" sz="1100" dirty="0"/>
              <a:t>NN</a:t>
            </a:r>
            <a:r>
              <a:rPr lang="ko-KR" altLang="en-US" sz="1100" dirty="0"/>
              <a:t>의 경우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network</a:t>
            </a:r>
            <a:r>
              <a:rPr lang="ko-KR" altLang="en-US" sz="1100" dirty="0"/>
              <a:t>의 말단으로 갈 수록 </a:t>
            </a:r>
            <a:r>
              <a:rPr lang="en-US" altLang="ko-KR" sz="1100" dirty="0"/>
              <a:t>dropout</a:t>
            </a:r>
            <a:r>
              <a:rPr lang="ko-KR" altLang="en-US" sz="1100" dirty="0"/>
              <a:t>은 지양하는 것이 좋음</a:t>
            </a:r>
            <a:r>
              <a:rPr lang="en-US" altLang="ko-KR" sz="1100" dirty="0"/>
              <a:t>. </a:t>
            </a:r>
            <a:r>
              <a:rPr lang="ko-KR" altLang="en-US" sz="1100" dirty="0"/>
              <a:t>말단일수록 </a:t>
            </a:r>
            <a:r>
              <a:rPr lang="en-US" altLang="ko-KR" sz="1100" dirty="0"/>
              <a:t>unit</a:t>
            </a:r>
            <a:r>
              <a:rPr lang="ko-KR" altLang="en-US" sz="1100" dirty="0"/>
              <a:t>수도 적은데 그것을 무시해버리면</a:t>
            </a:r>
            <a:r>
              <a:rPr lang="en-US" altLang="ko-KR" sz="1100" dirty="0"/>
              <a:t>, </a:t>
            </a:r>
            <a:r>
              <a:rPr lang="ko-KR" altLang="en-US" sz="1100" dirty="0"/>
              <a:t>정보량의 손실이 클 것임</a:t>
            </a:r>
            <a:r>
              <a:rPr lang="en-US" altLang="ko-KR" sz="1100" dirty="0"/>
              <a:t>.</a:t>
            </a:r>
          </a:p>
          <a:p>
            <a:pPr lvl="1"/>
            <a:endParaRPr lang="en-US" altLang="ko-KR" sz="1100" dirty="0"/>
          </a:p>
          <a:p>
            <a:r>
              <a:rPr lang="en-US" altLang="ko-KR" sz="1400" dirty="0"/>
              <a:t>NN</a:t>
            </a:r>
            <a:r>
              <a:rPr lang="ko-KR" altLang="en-US" sz="1400" dirty="0"/>
              <a:t>에서 가장 </a:t>
            </a:r>
            <a:r>
              <a:rPr lang="en-US" altLang="ko-KR" sz="1400" dirty="0"/>
              <a:t>shape</a:t>
            </a:r>
            <a:r>
              <a:rPr lang="ko-KR" altLang="en-US" sz="1400" dirty="0"/>
              <a:t>가 큰 </a:t>
            </a:r>
            <a:r>
              <a:rPr lang="en-US" altLang="ko-KR" sz="1400" dirty="0"/>
              <a:t>matrix</a:t>
            </a:r>
            <a:r>
              <a:rPr lang="ko-KR" altLang="en-US" sz="1400" dirty="0"/>
              <a:t>에게 낮은 </a:t>
            </a:r>
            <a:r>
              <a:rPr lang="en-US" altLang="ko-KR" sz="1400" dirty="0" err="1"/>
              <a:t>keep.prob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지정하는 것이</a:t>
            </a:r>
            <a:r>
              <a:rPr lang="en-US" altLang="ko-KR" sz="1400" dirty="0"/>
              <a:t>, shape</a:t>
            </a:r>
            <a:r>
              <a:rPr lang="ko-KR" altLang="en-US" sz="1400" dirty="0"/>
              <a:t>가 작은 </a:t>
            </a:r>
            <a:r>
              <a:rPr lang="en-US" altLang="ko-KR" sz="1400" dirty="0"/>
              <a:t>matrix</a:t>
            </a:r>
            <a:r>
              <a:rPr lang="ko-KR" altLang="en-US" sz="1400" dirty="0"/>
              <a:t>에게 </a:t>
            </a:r>
            <a:r>
              <a:rPr lang="en-US" altLang="ko-KR" sz="1400" dirty="0" err="1"/>
              <a:t>keep.prob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지정한 것 보다 더 </a:t>
            </a:r>
            <a:r>
              <a:rPr lang="en-US" altLang="ko-KR" sz="1400" dirty="0"/>
              <a:t>over-fitting</a:t>
            </a:r>
            <a:r>
              <a:rPr lang="ko-KR" altLang="en-US" sz="1400" dirty="0"/>
              <a:t>을 예방하는 효과가 있음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200" dirty="0"/>
              <a:t>Shape</a:t>
            </a:r>
            <a:r>
              <a:rPr lang="ko-KR" altLang="en-US" sz="1200" dirty="0"/>
              <a:t>가 클 수록</a:t>
            </a:r>
            <a:r>
              <a:rPr lang="en-US" altLang="ko-KR" sz="1200" dirty="0"/>
              <a:t>, weight</a:t>
            </a:r>
            <a:r>
              <a:rPr lang="ko-KR" altLang="en-US" sz="1200" dirty="0"/>
              <a:t>의 분산화가 더 어렵기 때문일 것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머리로는 아이디어가 이해되지만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잘 설명할 표현과 정리가 되지 아니함</a:t>
            </a:r>
            <a:r>
              <a:rPr lang="en-US" altLang="ko-KR" sz="12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Dropout</a:t>
            </a:r>
            <a:r>
              <a:rPr lang="ko-KR" altLang="en-US" sz="1400" dirty="0"/>
              <a:t>이 특히 효과적인 분야는 </a:t>
            </a:r>
            <a:r>
              <a:rPr lang="en-US" altLang="ko-KR" sz="1400" dirty="0"/>
              <a:t>computer vision</a:t>
            </a:r>
            <a:r>
              <a:rPr lang="ko-KR" altLang="en-US" sz="1400" dirty="0"/>
              <a:t>임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200" b="1" dirty="0"/>
              <a:t>Input</a:t>
            </a:r>
            <a:r>
              <a:rPr lang="ko-KR" altLang="en-US" sz="1200" b="1" dirty="0"/>
              <a:t>이 아주 크고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모두가 필요한 것이 아니기 때문임</a:t>
            </a:r>
            <a:r>
              <a:rPr lang="en-US" altLang="ko-KR" sz="1200" b="1" dirty="0"/>
              <a:t>.</a:t>
            </a:r>
          </a:p>
          <a:p>
            <a:pPr lvl="1"/>
            <a:r>
              <a:rPr lang="en-US" altLang="ko-KR" sz="1200" b="1" dirty="0"/>
              <a:t>Input layer</a:t>
            </a:r>
            <a:r>
              <a:rPr lang="ko-KR" altLang="en-US" sz="1200" b="1" dirty="0"/>
              <a:t>에서 아주 약간의 </a:t>
            </a:r>
            <a:r>
              <a:rPr lang="en-US" altLang="ko-KR" sz="1200" b="1" dirty="0"/>
              <a:t>dropout</a:t>
            </a:r>
            <a:r>
              <a:rPr lang="ko-KR" altLang="en-US" sz="1200" b="1" dirty="0"/>
              <a:t>을 설정하기도 함</a:t>
            </a:r>
            <a:r>
              <a:rPr lang="en-US" altLang="ko-KR" sz="1200" b="1" dirty="0"/>
              <a:t>.</a:t>
            </a:r>
          </a:p>
          <a:p>
            <a:pPr lvl="1"/>
            <a:r>
              <a:rPr lang="en-US" altLang="ko-KR" sz="1200" dirty="0"/>
              <a:t>Image</a:t>
            </a:r>
            <a:r>
              <a:rPr lang="ko-KR" altLang="en-US" sz="1200" dirty="0"/>
              <a:t>의 화소간 정보량 차이가 큼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흰 배경에 사물이 찍힌 사진이라면</a:t>
            </a:r>
            <a:r>
              <a:rPr lang="en-US" altLang="ko-KR" sz="1100" dirty="0"/>
              <a:t> </a:t>
            </a:r>
            <a:r>
              <a:rPr lang="ko-KR" altLang="en-US" sz="1100" dirty="0"/>
              <a:t>사물은 정보량이 크지만</a:t>
            </a:r>
            <a:r>
              <a:rPr lang="en-US" altLang="ko-KR" sz="1100" dirty="0"/>
              <a:t>, </a:t>
            </a:r>
            <a:r>
              <a:rPr lang="ko-KR" altLang="en-US" sz="1100" dirty="0"/>
              <a:t>배경은 거의 없음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200" dirty="0"/>
              <a:t>Image</a:t>
            </a:r>
            <a:r>
              <a:rPr lang="ko-KR" altLang="en-US" sz="1200" dirty="0"/>
              <a:t>의 모든 부분을 자세히 봐야 무엇인지 알아볼 수 있는 것이 아님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두드러지는 특징으로 </a:t>
            </a:r>
            <a:endParaRPr lang="en-US" altLang="ko-KR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0F828-660B-B758-B8CF-8668E545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206F3-198E-C798-6E59-8C0A2EC3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EA524-AC58-5478-E3BC-6482643C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11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0E102-4642-8A0B-C33C-18BD1150A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2" t="2778" r="1372" b="8441"/>
          <a:stretch/>
        </p:blipFill>
        <p:spPr>
          <a:xfrm>
            <a:off x="6777644" y="1318661"/>
            <a:ext cx="4430683" cy="28512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80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A8C9-805F-0BEA-B90E-2FA210AF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</a:t>
            </a:r>
            <a:r>
              <a:rPr lang="ko-KR" altLang="en-US" dirty="0"/>
              <a:t> </a:t>
            </a:r>
            <a:r>
              <a:rPr lang="en-US" sz="3600" dirty="0"/>
              <a:t>Other Regularization Methods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85DD-64D0-610E-29E2-9D1CDDEC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10300856" cy="4858302"/>
          </a:xfrm>
        </p:spPr>
        <p:txBody>
          <a:bodyPr>
            <a:normAutofit/>
          </a:bodyPr>
          <a:lstStyle/>
          <a:p>
            <a:r>
              <a:rPr lang="en-KR" sz="1800" dirty="0"/>
              <a:t>Data augmentation</a:t>
            </a:r>
          </a:p>
          <a:p>
            <a:pPr lvl="1"/>
            <a:r>
              <a:rPr lang="en-US" sz="1600" dirty="0" err="1"/>
              <a:t>기존의</a:t>
            </a:r>
            <a:r>
              <a:rPr lang="en-US" sz="1600" dirty="0"/>
              <a:t> D</a:t>
            </a:r>
            <a:r>
              <a:rPr lang="en-KR" sz="1600" dirty="0"/>
              <a:t>ataset을 변형해 data의 개수를 늘려주는 방법임</a:t>
            </a:r>
            <a:r>
              <a:rPr lang="en-US" altLang="ko-KR" sz="1600" dirty="0"/>
              <a:t>.</a:t>
            </a:r>
          </a:p>
          <a:p>
            <a:pPr lvl="1"/>
            <a:r>
              <a:rPr lang="en-US" sz="1600" dirty="0" err="1"/>
              <a:t>좌우</a:t>
            </a:r>
            <a:r>
              <a:rPr lang="en-US" sz="1600" dirty="0"/>
              <a:t> </a:t>
            </a:r>
            <a:r>
              <a:rPr lang="en-US" sz="1600" dirty="0" err="1"/>
              <a:t>반전이나</a:t>
            </a:r>
            <a:r>
              <a:rPr lang="en-US" altLang="ko-KR" sz="1600" dirty="0"/>
              <a:t>, </a:t>
            </a:r>
            <a:r>
              <a:rPr lang="ko-KR" altLang="en-US" sz="1600" dirty="0"/>
              <a:t>회전</a:t>
            </a:r>
            <a:r>
              <a:rPr lang="en-US" altLang="ko-KR" sz="1600" dirty="0"/>
              <a:t>, </a:t>
            </a:r>
            <a:r>
              <a:rPr lang="ko-KR" altLang="en-US" sz="1600" dirty="0"/>
              <a:t>왜곡 등을 통해 랜덤하게 조정하고 </a:t>
            </a:r>
            <a:r>
              <a:rPr lang="en-US" altLang="ko-KR" sz="1600" dirty="0"/>
              <a:t>dataset</a:t>
            </a:r>
            <a:r>
              <a:rPr lang="ko-KR" altLang="en-US" sz="1600" dirty="0"/>
              <a:t>에 추가함</a:t>
            </a:r>
            <a:r>
              <a:rPr lang="en-US" altLang="ko-KR" sz="1600" dirty="0"/>
              <a:t>.</a:t>
            </a:r>
          </a:p>
          <a:p>
            <a:pPr lvl="2"/>
            <a:r>
              <a:rPr lang="en-US" sz="1400" dirty="0" err="1"/>
              <a:t>다만</a:t>
            </a:r>
            <a:r>
              <a:rPr lang="en-US" altLang="ko-KR" sz="1400" dirty="0"/>
              <a:t>, </a:t>
            </a:r>
            <a:r>
              <a:rPr lang="ko-KR" altLang="en-US" sz="1400" dirty="0"/>
              <a:t>상하 반전은 하지 않음</a:t>
            </a:r>
            <a:r>
              <a:rPr lang="en-US" altLang="ko-KR" sz="1400" dirty="0"/>
              <a:t>. </a:t>
            </a:r>
            <a:r>
              <a:rPr lang="ko-KR" altLang="en-US" sz="1400" dirty="0"/>
              <a:t>천장에 붙어있는 고양이는 드물다</a:t>
            </a:r>
            <a:r>
              <a:rPr lang="en-US" altLang="ko-KR" sz="1400" dirty="0"/>
              <a:t>. </a:t>
            </a:r>
            <a:r>
              <a:rPr lang="ko-KR" altLang="en-US" sz="1400" dirty="0"/>
              <a:t>정말 보기 드문 극한의 </a:t>
            </a:r>
            <a:r>
              <a:rPr lang="en-US" altLang="ko-KR" sz="1400" dirty="0"/>
              <a:t>outlier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추가해주는 셈임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A82A-1E15-0790-0BA8-CB06A21A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1260F-CED0-8A61-2216-4C868E04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0F5E-3223-F268-4B5B-08B93EA6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12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23DAD-3C14-6266-130E-5023A3F7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" t="22121" r="9185" b="51899"/>
          <a:stretch/>
        </p:blipFill>
        <p:spPr>
          <a:xfrm>
            <a:off x="1911887" y="2862163"/>
            <a:ext cx="8527847" cy="1357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8273C-B9BA-B4D0-C5FE-161051CF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6" t="60973" r="5518" b="16704"/>
          <a:stretch/>
        </p:blipFill>
        <p:spPr>
          <a:xfrm>
            <a:off x="1961339" y="4372563"/>
            <a:ext cx="8428941" cy="1166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5C42-1F88-8A51-C064-2C940219F7E7}"/>
              </a:ext>
            </a:extLst>
          </p:cNvPr>
          <p:cNvSpPr txBox="1"/>
          <p:nvPr/>
        </p:nvSpPr>
        <p:spPr>
          <a:xfrm>
            <a:off x="5426491" y="5682878"/>
            <a:ext cx="272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KR" sz="1200" dirty="0"/>
              <a:t>Data augmentation</a:t>
            </a:r>
            <a:r>
              <a:rPr lang="en-US" altLang="ko-KR" sz="1200" dirty="0"/>
              <a:t>&gt;</a:t>
            </a:r>
            <a:endParaRPr lang="en-KR" sz="1200" dirty="0"/>
          </a:p>
          <a:p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5702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A8C9-805F-0BEA-B90E-2FA210AF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</a:t>
            </a:r>
            <a:r>
              <a:rPr lang="ko-KR" altLang="en-US" dirty="0"/>
              <a:t> </a:t>
            </a:r>
            <a:r>
              <a:rPr lang="en-US" sz="3600" dirty="0"/>
              <a:t>Other Regularization Methods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85DD-64D0-610E-29E2-9D1CDDEC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6743008" cy="4858302"/>
          </a:xfrm>
        </p:spPr>
        <p:txBody>
          <a:bodyPr>
            <a:normAutofit/>
          </a:bodyPr>
          <a:lstStyle/>
          <a:p>
            <a:r>
              <a:rPr lang="en-KR" sz="1600" dirty="0"/>
              <a:t>Early stopping</a:t>
            </a:r>
          </a:p>
          <a:p>
            <a:pPr lvl="1"/>
            <a:r>
              <a:rPr lang="en-KR" sz="1400" dirty="0"/>
              <a:t>학습을 조기에 종료하는 것</a:t>
            </a:r>
            <a:r>
              <a:rPr lang="en-US" altLang="ko-KR" sz="1400" dirty="0"/>
              <a:t>.</a:t>
            </a:r>
          </a:p>
          <a:p>
            <a:pPr lvl="1"/>
            <a:r>
              <a:rPr lang="en-US" sz="1400" dirty="0" err="1"/>
              <a:t>Regularization은</a:t>
            </a:r>
            <a:r>
              <a:rPr lang="en-US" sz="1400" dirty="0"/>
              <a:t> over-</a:t>
            </a:r>
            <a:r>
              <a:rPr lang="en-US" sz="1400" dirty="0" err="1"/>
              <a:t>fitting을</a:t>
            </a:r>
            <a:r>
              <a:rPr lang="en-US" sz="1400" dirty="0"/>
              <a:t> </a:t>
            </a:r>
            <a:r>
              <a:rPr lang="en-US" sz="1400" dirty="0" err="1"/>
              <a:t>예방하는</a:t>
            </a:r>
            <a:r>
              <a:rPr lang="en-US" sz="1400" dirty="0"/>
              <a:t> </a:t>
            </a:r>
            <a:r>
              <a:rPr lang="en-US" sz="1400" dirty="0" err="1"/>
              <a:t>것임</a:t>
            </a:r>
            <a:r>
              <a:rPr lang="en-US" altLang="ko-KR" sz="1400" dirty="0"/>
              <a:t>.</a:t>
            </a:r>
          </a:p>
          <a:p>
            <a:pPr lvl="1"/>
            <a:r>
              <a:rPr lang="en-US" sz="1400" dirty="0"/>
              <a:t>Training </a:t>
            </a:r>
            <a:r>
              <a:rPr lang="en-US" sz="1400" dirty="0" err="1"/>
              <a:t>set에서</a:t>
            </a:r>
            <a:r>
              <a:rPr lang="en-US" sz="1400" dirty="0"/>
              <a:t> </a:t>
            </a:r>
            <a:r>
              <a:rPr lang="en-US" sz="1400" dirty="0" err="1"/>
              <a:t>아무리</a:t>
            </a:r>
            <a:r>
              <a:rPr lang="en-US" sz="1400" dirty="0"/>
              <a:t> </a:t>
            </a:r>
            <a:r>
              <a:rPr lang="en-US" sz="1400" dirty="0" err="1"/>
              <a:t>loss가</a:t>
            </a:r>
            <a:r>
              <a:rPr lang="en-US" sz="1400" dirty="0"/>
              <a:t> </a:t>
            </a:r>
            <a:r>
              <a:rPr lang="en-US" sz="1400" dirty="0" err="1"/>
              <a:t>줄어든다</a:t>
            </a:r>
            <a:r>
              <a:rPr lang="en-US" sz="1400" dirty="0"/>
              <a:t> </a:t>
            </a:r>
            <a:r>
              <a:rPr lang="en-US" sz="1400" dirty="0" err="1"/>
              <a:t>한들</a:t>
            </a:r>
            <a:r>
              <a:rPr lang="en-US" sz="1400" dirty="0"/>
              <a:t> </a:t>
            </a:r>
            <a:r>
              <a:rPr lang="en-US" sz="1400" dirty="0" err="1"/>
              <a:t>그것이</a:t>
            </a:r>
            <a:r>
              <a:rPr lang="en-US" sz="1400" dirty="0"/>
              <a:t> </a:t>
            </a:r>
            <a:r>
              <a:rPr lang="en-US" sz="1400" dirty="0" err="1"/>
              <a:t>무조건</a:t>
            </a:r>
            <a:r>
              <a:rPr lang="en-US" sz="1400" dirty="0"/>
              <a:t> </a:t>
            </a:r>
            <a:r>
              <a:rPr lang="en-US" sz="1400" dirty="0" err="1"/>
              <a:t>긍정적인</a:t>
            </a:r>
            <a:r>
              <a:rPr lang="en-US" sz="1400" dirty="0"/>
              <a:t> </a:t>
            </a:r>
            <a:r>
              <a:rPr lang="en-US" sz="1400" dirty="0" err="1"/>
              <a:t>현상만은</a:t>
            </a:r>
            <a:r>
              <a:rPr lang="en-US" sz="1400" dirty="0"/>
              <a:t> </a:t>
            </a:r>
            <a:r>
              <a:rPr lang="en-US" sz="1400" dirty="0" err="1"/>
              <a:t>아님</a:t>
            </a:r>
            <a:r>
              <a:rPr lang="en-US" altLang="ko-KR" sz="1400" dirty="0"/>
              <a:t>.</a:t>
            </a:r>
          </a:p>
          <a:p>
            <a:pPr lvl="2"/>
            <a:r>
              <a:rPr lang="en-US" sz="1200" dirty="0"/>
              <a:t>Over-fittin</a:t>
            </a:r>
            <a:r>
              <a:rPr lang="en-US" altLang="ko-KR" sz="1200" dirty="0"/>
              <a:t>g </a:t>
            </a:r>
            <a:r>
              <a:rPr lang="ko-KR" altLang="en-US" sz="1200" dirty="0"/>
              <a:t>되는 과정일 수도 있기 때문임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만약</a:t>
            </a:r>
            <a:r>
              <a:rPr lang="en-US" altLang="ko-KR" sz="1200" dirty="0"/>
              <a:t>, </a:t>
            </a:r>
            <a:r>
              <a:rPr lang="ko-KR" altLang="en-US" sz="1200" dirty="0"/>
              <a:t>극한의 학습을 마친 </a:t>
            </a:r>
            <a:r>
              <a:rPr lang="en-US" altLang="ko-KR" sz="1200" dirty="0"/>
              <a:t>network</a:t>
            </a:r>
            <a:r>
              <a:rPr lang="ko-KR" altLang="en-US" sz="1200" dirty="0"/>
              <a:t>는 </a:t>
            </a:r>
            <a:r>
              <a:rPr lang="en-US" altLang="ko-KR" sz="1200" dirty="0"/>
              <a:t>loss</a:t>
            </a:r>
            <a:r>
              <a:rPr lang="ko-KR" altLang="en-US" sz="1200" dirty="0"/>
              <a:t>가 아주 작은 대신</a:t>
            </a:r>
            <a:r>
              <a:rPr lang="en-US" altLang="ko-KR" sz="1200" dirty="0"/>
              <a:t>, </a:t>
            </a:r>
            <a:r>
              <a:rPr lang="ko-KR" altLang="en-US" sz="1200" dirty="0"/>
              <a:t>엄청난 </a:t>
            </a:r>
            <a:r>
              <a:rPr lang="en-US" altLang="ko-KR" sz="1200" dirty="0"/>
              <a:t>over-fitting</a:t>
            </a:r>
            <a:r>
              <a:rPr lang="ko-KR" altLang="en-US" sz="1200" dirty="0"/>
              <a:t>을 자랑할 것임</a:t>
            </a:r>
            <a:r>
              <a:rPr lang="en-US" altLang="ko-KR" sz="1200" dirty="0"/>
              <a:t>.</a:t>
            </a:r>
          </a:p>
          <a:p>
            <a:pPr lvl="2"/>
            <a:endParaRPr lang="en-US" altLang="ko-KR" sz="1200" dirty="0"/>
          </a:p>
          <a:p>
            <a:pPr lvl="1"/>
            <a:r>
              <a:rPr lang="en-US" sz="1400" dirty="0"/>
              <a:t>이 </a:t>
            </a:r>
            <a:r>
              <a:rPr lang="en-US" sz="1400" dirty="0" err="1"/>
              <a:t>현상을</a:t>
            </a:r>
            <a:r>
              <a:rPr lang="en-US" sz="1400" dirty="0"/>
              <a:t> </a:t>
            </a:r>
            <a:r>
              <a:rPr lang="en-US" sz="1400" dirty="0" err="1"/>
              <a:t>피하기</a:t>
            </a:r>
            <a:r>
              <a:rPr lang="en-US" sz="1400" dirty="0"/>
              <a:t> </a:t>
            </a:r>
            <a:r>
              <a:rPr lang="en-US" sz="1400" dirty="0" err="1"/>
              <a:t>위해</a:t>
            </a:r>
            <a:r>
              <a:rPr lang="en-US" altLang="ko-KR" sz="1400" dirty="0"/>
              <a:t>, </a:t>
            </a:r>
            <a:r>
              <a:rPr lang="ko-KR" altLang="en-US" sz="1400" dirty="0"/>
              <a:t>학습 시에 </a:t>
            </a:r>
            <a:r>
              <a:rPr lang="en-US" altLang="ko-KR" sz="1400" dirty="0"/>
              <a:t>dev/test set</a:t>
            </a:r>
            <a:r>
              <a:rPr lang="ko-KR" altLang="en-US" sz="1400" dirty="0"/>
              <a:t>의 </a:t>
            </a:r>
            <a:r>
              <a:rPr lang="en-US" altLang="ko-KR" sz="1400" dirty="0"/>
              <a:t>loss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동시에 구함</a:t>
            </a:r>
            <a:r>
              <a:rPr lang="en-US" altLang="ko-KR" sz="1400" dirty="0"/>
              <a:t>.</a:t>
            </a:r>
          </a:p>
          <a:p>
            <a:pPr lvl="2"/>
            <a:r>
              <a:rPr lang="en-US" sz="1200" dirty="0" err="1"/>
              <a:t>꼭</a:t>
            </a:r>
            <a:r>
              <a:rPr lang="en-US" sz="1200" dirty="0"/>
              <a:t> </a:t>
            </a:r>
            <a:r>
              <a:rPr lang="en-US" sz="1200" dirty="0" err="1"/>
              <a:t>매</a:t>
            </a:r>
            <a:r>
              <a:rPr lang="en-US" sz="1200" dirty="0"/>
              <a:t> iteration </a:t>
            </a:r>
            <a:r>
              <a:rPr lang="en-US" sz="1200" dirty="0" err="1"/>
              <a:t>마다</a:t>
            </a:r>
            <a:r>
              <a:rPr lang="en-US" sz="1200" dirty="0"/>
              <a:t> dev/test </a:t>
            </a:r>
            <a:r>
              <a:rPr lang="en-US" sz="1200" dirty="0" err="1"/>
              <a:t>set의</a:t>
            </a:r>
            <a:r>
              <a:rPr lang="en-US" sz="1200" dirty="0"/>
              <a:t> loss </a:t>
            </a:r>
            <a:r>
              <a:rPr lang="en-US" sz="1200" dirty="0" err="1"/>
              <a:t>까지</a:t>
            </a:r>
            <a:r>
              <a:rPr lang="en-US" sz="1200" dirty="0"/>
              <a:t> </a:t>
            </a:r>
            <a:r>
              <a:rPr lang="en-US" sz="1200" dirty="0" err="1"/>
              <a:t>구하지</a:t>
            </a:r>
            <a:r>
              <a:rPr lang="en-US" sz="1200" dirty="0"/>
              <a:t> </a:t>
            </a:r>
            <a:r>
              <a:rPr lang="en-US" sz="1200" dirty="0" err="1"/>
              <a:t>않아도</a:t>
            </a:r>
            <a:r>
              <a:rPr lang="en-US" sz="1200" dirty="0"/>
              <a:t> </a:t>
            </a:r>
            <a:r>
              <a:rPr lang="en-US" sz="1200" dirty="0" err="1"/>
              <a:t>됨</a:t>
            </a:r>
            <a:r>
              <a:rPr lang="en-US" altLang="ko-KR" sz="1200" dirty="0"/>
              <a:t>. </a:t>
            </a:r>
            <a:r>
              <a:rPr lang="ko-KR" altLang="en-US" sz="1200" dirty="0"/>
              <a:t>학습 시간지연의 이유가 될 수 있음</a:t>
            </a:r>
            <a:r>
              <a:rPr lang="en-US" altLang="ko-KR" sz="1200" dirty="0"/>
              <a:t>.</a:t>
            </a:r>
          </a:p>
          <a:p>
            <a:pPr lvl="2"/>
            <a:r>
              <a:rPr lang="en-US" sz="1200" dirty="0"/>
              <a:t>Dev/test </a:t>
            </a:r>
            <a:r>
              <a:rPr lang="en-US" sz="1200" dirty="0" err="1"/>
              <a:t>set의</a:t>
            </a:r>
            <a:r>
              <a:rPr lang="en-US" sz="1200" dirty="0"/>
              <a:t> </a:t>
            </a:r>
            <a:r>
              <a:rPr lang="en-US" altLang="ko-KR" sz="1200" dirty="0"/>
              <a:t>loss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보고</a:t>
            </a:r>
            <a:r>
              <a:rPr lang="en-US" altLang="ko-KR" sz="1200" dirty="0"/>
              <a:t>, </a:t>
            </a:r>
            <a:r>
              <a:rPr lang="ko-KR" altLang="en-US" sz="1200" dirty="0"/>
              <a:t>이 </a:t>
            </a:r>
            <a:r>
              <a:rPr lang="en-US" altLang="ko-KR" sz="1200" dirty="0"/>
              <a:t>loss</a:t>
            </a:r>
            <a:r>
              <a:rPr lang="ko-KR" altLang="en-US" sz="1200" dirty="0"/>
              <a:t>가 최솟값이 되는 때의 </a:t>
            </a:r>
            <a:r>
              <a:rPr lang="en-US" altLang="ko-KR" sz="1200" dirty="0"/>
              <a:t>parameters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학습의 결과물로 삼는 것임</a:t>
            </a:r>
            <a:r>
              <a:rPr lang="en-US" altLang="ko-KR" sz="1200" dirty="0"/>
              <a:t>.</a:t>
            </a:r>
          </a:p>
          <a:p>
            <a:pPr lvl="2"/>
            <a:endParaRPr lang="en-KR" sz="1200" dirty="0"/>
          </a:p>
          <a:p>
            <a:pPr lvl="1"/>
            <a:r>
              <a:rPr lang="en-US" altLang="ko-KR" sz="1400" dirty="0"/>
              <a:t>regularization </a:t>
            </a:r>
            <a:r>
              <a:rPr lang="ko-KR" altLang="en-US" sz="1400" dirty="0"/>
              <a:t>방법 중 하나인 </a:t>
            </a:r>
            <a:r>
              <a:rPr lang="en-US" altLang="ko-KR" sz="1400" dirty="0"/>
              <a:t>weight decay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하지 않았을 때에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KR" sz="1400" dirty="0"/>
              <a:t>W의 norm은 학습이 진행될 수록 점점 커질 것이다</a:t>
            </a:r>
            <a:r>
              <a:rPr lang="en-US" altLang="ko-KR" sz="1400" dirty="0"/>
              <a:t>. </a:t>
            </a:r>
          </a:p>
          <a:p>
            <a:pPr lvl="2"/>
            <a:r>
              <a:rPr lang="en-KR" sz="1200" dirty="0"/>
              <a:t>Network의 weight의 norm이 가장 작고</a:t>
            </a:r>
            <a:r>
              <a:rPr lang="en-US" altLang="ko-KR" sz="1200" dirty="0"/>
              <a:t>, loss</a:t>
            </a:r>
            <a:r>
              <a:rPr lang="ko-KR" altLang="en-US" sz="1200" dirty="0"/>
              <a:t>도 작을 때가 아주 좋은 </a:t>
            </a:r>
            <a:r>
              <a:rPr lang="en-US" altLang="ko-KR" sz="1200" dirty="0"/>
              <a:t>weight</a:t>
            </a:r>
            <a:r>
              <a:rPr lang="ko-KR" altLang="en-US" sz="1200" dirty="0"/>
              <a:t>일 것임</a:t>
            </a:r>
            <a:r>
              <a:rPr lang="en-US" altLang="ko-KR" sz="1200" dirty="0"/>
              <a:t>.</a:t>
            </a:r>
          </a:p>
          <a:p>
            <a:pPr lvl="2"/>
            <a:r>
              <a:rPr lang="en-US" sz="1200" dirty="0" err="1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그 최적해를 찾기엔 계산 비용이 너무 큼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그러므로</a:t>
            </a:r>
            <a:r>
              <a:rPr lang="en-US" altLang="ko-KR" sz="1200" dirty="0"/>
              <a:t>, </a:t>
            </a:r>
            <a:r>
              <a:rPr lang="ko-KR" altLang="en-US" sz="1200" dirty="0"/>
              <a:t>중간 크기의 </a:t>
            </a:r>
            <a:r>
              <a:rPr lang="en-US" altLang="ko-KR" sz="1200" dirty="0"/>
              <a:t>norm</a:t>
            </a:r>
            <a:r>
              <a:rPr lang="ko-KR" altLang="en-US" sz="1200" dirty="0"/>
              <a:t>을 구한 것으로 만족하는 타협안임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A82A-1E15-0790-0BA8-CB06A21A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1260F-CED0-8A61-2216-4C868E04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0F5E-3223-F268-4B5B-08B93EA6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13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58C48-7937-71AF-CF4E-253CCC470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7" t="4390" r="33565" b="27557"/>
          <a:stretch/>
        </p:blipFill>
        <p:spPr>
          <a:xfrm>
            <a:off x="8153400" y="1297819"/>
            <a:ext cx="3412467" cy="2110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AD2A3-F95E-F1BD-8C4E-3118B4D4D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7" t="6628" r="9001" b="40859"/>
          <a:stretch/>
        </p:blipFill>
        <p:spPr>
          <a:xfrm>
            <a:off x="8153400" y="3566705"/>
            <a:ext cx="1903614" cy="2110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086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8D73-1B90-9D68-D9CE-6237726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</a:t>
            </a:r>
            <a:r>
              <a:rPr lang="en-KR" sz="3600" dirty="0"/>
              <a:t>Normalizing Inputs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38D0-AD9F-C45E-DFAA-48AFE8C1A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10342419" cy="4858302"/>
          </a:xfrm>
        </p:spPr>
        <p:txBody>
          <a:bodyPr>
            <a:normAutofit/>
          </a:bodyPr>
          <a:lstStyle/>
          <a:p>
            <a:r>
              <a:rPr lang="en-US" sz="1800" dirty="0"/>
              <a:t>D</a:t>
            </a:r>
            <a:r>
              <a:rPr lang="en-KR" sz="1800" dirty="0"/>
              <a:t>ataset 내의 분포를 조정하는 것임</a:t>
            </a:r>
            <a:r>
              <a:rPr lang="en-US" altLang="ko-KR" sz="1800" dirty="0"/>
              <a:t>.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Subtract mean (</a:t>
            </a:r>
            <a:r>
              <a:rPr lang="en-US" sz="1600" dirty="0" err="1"/>
              <a:t>가운데</a:t>
            </a:r>
            <a:r>
              <a:rPr lang="en-US" altLang="ko-KR" sz="1600" dirty="0"/>
              <a:t>)</a:t>
            </a:r>
            <a:r>
              <a:rPr lang="en-US" sz="1600" dirty="0"/>
              <a:t>: </a:t>
            </a:r>
          </a:p>
          <a:p>
            <a:pPr lvl="2"/>
            <a:r>
              <a:rPr lang="en-US" sz="1400" dirty="0" err="1"/>
              <a:t>Data들의</a:t>
            </a:r>
            <a:r>
              <a:rPr lang="en-US" sz="1400" dirty="0"/>
              <a:t> </a:t>
            </a:r>
            <a:r>
              <a:rPr lang="en-US" sz="1400" dirty="0" err="1"/>
              <a:t>분포</a:t>
            </a:r>
            <a:r>
              <a:rPr lang="en-US" sz="1400" dirty="0"/>
              <a:t> </a:t>
            </a:r>
            <a:r>
              <a:rPr lang="en-US" sz="1400" dirty="0" err="1"/>
              <a:t>중심을</a:t>
            </a:r>
            <a:r>
              <a:rPr lang="en-US" sz="1400" dirty="0"/>
              <a:t> </a:t>
            </a:r>
            <a:r>
              <a:rPr lang="en-US" sz="1400" dirty="0" err="1"/>
              <a:t>원점으로</a:t>
            </a:r>
            <a:r>
              <a:rPr lang="en-US" sz="1400" dirty="0"/>
              <a:t> </a:t>
            </a:r>
            <a:r>
              <a:rPr lang="en-US" sz="1400" dirty="0" err="1"/>
              <a:t>평행이동</a:t>
            </a:r>
            <a:r>
              <a:rPr lang="en-US" sz="1400" dirty="0"/>
              <a:t> </a:t>
            </a:r>
            <a:r>
              <a:rPr lang="en-US" sz="1400" dirty="0" err="1"/>
              <a:t>시킴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Normalize variance (</a:t>
            </a:r>
            <a:r>
              <a:rPr lang="ko-KR" altLang="en-US" sz="1600" dirty="0"/>
              <a:t>우측</a:t>
            </a:r>
            <a:r>
              <a:rPr lang="en-US" altLang="ko-KR" sz="1600" dirty="0"/>
              <a:t>): </a:t>
            </a:r>
          </a:p>
          <a:p>
            <a:pPr lvl="2"/>
            <a:r>
              <a:rPr lang="en-US" sz="1400" dirty="0"/>
              <a:t>X1의 </a:t>
            </a:r>
            <a:r>
              <a:rPr lang="en-US" sz="1400" dirty="0" err="1"/>
              <a:t>변화량은</a:t>
            </a:r>
            <a:r>
              <a:rPr lang="en-US" sz="1400" dirty="0"/>
              <a:t> </a:t>
            </a:r>
            <a:r>
              <a:rPr lang="en-US" sz="1400" dirty="0" err="1"/>
              <a:t>크고</a:t>
            </a:r>
            <a:r>
              <a:rPr lang="en-US" sz="1400" dirty="0"/>
              <a:t> x2의 </a:t>
            </a:r>
            <a:r>
              <a:rPr lang="en-US" sz="1400" dirty="0" err="1"/>
              <a:t>변화량은</a:t>
            </a:r>
            <a:r>
              <a:rPr lang="en-US" sz="1400" dirty="0"/>
              <a:t> </a:t>
            </a:r>
            <a:r>
              <a:rPr lang="en-US" sz="1400" dirty="0" err="1"/>
              <a:t>작은데</a:t>
            </a:r>
            <a:r>
              <a:rPr lang="en-US" altLang="ko-KR" sz="1400" dirty="0"/>
              <a:t>, </a:t>
            </a:r>
            <a:r>
              <a:rPr lang="ko-KR" altLang="en-US" sz="1400" dirty="0"/>
              <a:t>같은 </a:t>
            </a:r>
            <a:r>
              <a:rPr lang="en-US" altLang="ko-KR" sz="1400" dirty="0"/>
              <a:t>scale</a:t>
            </a:r>
            <a:r>
              <a:rPr lang="ko-KR" altLang="en-US" sz="1400" dirty="0"/>
              <a:t>로 표현된다면 </a:t>
            </a:r>
            <a:r>
              <a:rPr lang="en-US" altLang="ko-KR" sz="1400" dirty="0"/>
              <a:t>x2</a:t>
            </a:r>
            <a:r>
              <a:rPr lang="ko-KR" altLang="en-US" sz="1400" dirty="0"/>
              <a:t>에 대해서는 </a:t>
            </a:r>
            <a:r>
              <a:rPr lang="en-US" altLang="ko-KR" sz="1400" dirty="0"/>
              <a:t>data</a:t>
            </a:r>
            <a:r>
              <a:rPr lang="ko-KR" altLang="en-US" sz="1400" dirty="0"/>
              <a:t>들을 구별해내기 비교적 어려움</a:t>
            </a:r>
            <a:r>
              <a:rPr lang="en-US" altLang="ko-KR" sz="1400" dirty="0"/>
              <a:t>.</a:t>
            </a:r>
            <a:endParaRPr lang="en-KR" sz="1400" dirty="0"/>
          </a:p>
          <a:p>
            <a:pPr lvl="2"/>
            <a:r>
              <a:rPr lang="en-KR" sz="1400" dirty="0"/>
              <a:t>각 feature마다의 scale을 normalize함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5E71-A998-69A8-4BDE-B5BBF423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5C82-6F14-803D-244A-5CEF7178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D31A-6C7F-4834-D09D-C78760C9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14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CB1C2-912F-71AF-BF4D-5E71EB2C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5"/>
          <a:stretch/>
        </p:blipFill>
        <p:spPr>
          <a:xfrm>
            <a:off x="2163700" y="3980569"/>
            <a:ext cx="7864600" cy="1791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854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8D73-1B90-9D68-D9CE-6237726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</a:t>
            </a:r>
            <a:r>
              <a:rPr lang="ko-KR" altLang="en-US" dirty="0"/>
              <a:t> </a:t>
            </a:r>
            <a:r>
              <a:rPr lang="en-KR" sz="3600" dirty="0"/>
              <a:t>Normalizing Inputs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38D0-AD9F-C45E-DFAA-48AFE8C1A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5429597" cy="4858302"/>
          </a:xfrm>
        </p:spPr>
        <p:txBody>
          <a:bodyPr>
            <a:normAutofit/>
          </a:bodyPr>
          <a:lstStyle/>
          <a:p>
            <a:r>
              <a:rPr lang="en-KR" sz="1800" dirty="0"/>
              <a:t>Unnormalized : </a:t>
            </a:r>
          </a:p>
          <a:p>
            <a:pPr lvl="1"/>
            <a:r>
              <a:rPr lang="en-US" sz="1600" dirty="0" err="1"/>
              <a:t>Feature간</a:t>
            </a:r>
            <a:r>
              <a:rPr lang="en-US" sz="1600" dirty="0"/>
              <a:t> scale </a:t>
            </a:r>
            <a:r>
              <a:rPr lang="en-US" sz="1600" dirty="0" err="1"/>
              <a:t>차이가</a:t>
            </a:r>
            <a:r>
              <a:rPr lang="en-US" sz="1600" dirty="0"/>
              <a:t> </a:t>
            </a:r>
            <a:r>
              <a:rPr lang="en-US" sz="1600" dirty="0" err="1"/>
              <a:t>클</a:t>
            </a:r>
            <a:r>
              <a:rPr lang="en-US" sz="1600" dirty="0"/>
              <a:t> </a:t>
            </a:r>
            <a:r>
              <a:rPr lang="en-US" sz="1600" dirty="0" err="1"/>
              <a:t>때에</a:t>
            </a:r>
            <a:r>
              <a:rPr lang="en-US" altLang="ko-KR" sz="1600" dirty="0"/>
              <a:t>,</a:t>
            </a:r>
            <a:r>
              <a:rPr lang="en-US" sz="1600" dirty="0"/>
              <a:t> </a:t>
            </a:r>
            <a:r>
              <a:rPr lang="en-KR" sz="1600" dirty="0"/>
              <a:t>기울고</a:t>
            </a:r>
            <a:r>
              <a:rPr lang="en-US" altLang="ko-KR" sz="1600" dirty="0"/>
              <a:t>, </a:t>
            </a:r>
            <a:r>
              <a:rPr lang="ko-KR" altLang="en-US" sz="1600" dirty="0"/>
              <a:t>길쭉함</a:t>
            </a:r>
            <a:r>
              <a:rPr lang="en-US" altLang="ko-KR" sz="1600" dirty="0"/>
              <a:t>.</a:t>
            </a:r>
          </a:p>
          <a:p>
            <a:pPr lvl="2"/>
            <a:r>
              <a:rPr lang="en-US" sz="1400" dirty="0"/>
              <a:t>X1은 </a:t>
            </a:r>
            <a:r>
              <a:rPr lang="en-US" altLang="ko-KR" sz="1400" dirty="0"/>
              <a:t>[-1, 1], x2</a:t>
            </a:r>
            <a:r>
              <a:rPr lang="ko-KR" altLang="en-US" sz="1400" dirty="0"/>
              <a:t>는 </a:t>
            </a:r>
            <a:r>
              <a:rPr lang="en-US" altLang="ko-KR" sz="1400" dirty="0"/>
              <a:t>[-1000, 1000]</a:t>
            </a:r>
            <a:r>
              <a:rPr lang="ko-KR" altLang="en-US" sz="1400" dirty="0"/>
              <a:t>과 같은 꼴일 경우</a:t>
            </a:r>
            <a:r>
              <a:rPr lang="en-US" altLang="ko-KR" sz="1400" dirty="0"/>
              <a:t>.</a:t>
            </a:r>
            <a:endParaRPr lang="en-KR" sz="1400" dirty="0"/>
          </a:p>
          <a:p>
            <a:endParaRPr lang="en-KR" sz="1800" dirty="0"/>
          </a:p>
          <a:p>
            <a:r>
              <a:rPr lang="en-KR" sz="1800" dirty="0"/>
              <a:t>Normalized :</a:t>
            </a:r>
          </a:p>
          <a:p>
            <a:pPr lvl="1"/>
            <a:r>
              <a:rPr lang="en-US" altLang="ko-KR" sz="1600" dirty="0"/>
              <a:t>X1</a:t>
            </a:r>
            <a:r>
              <a:rPr lang="ko-KR" altLang="en-US" sz="1600" dirty="0"/>
              <a:t>과 </a:t>
            </a:r>
            <a:r>
              <a:rPr lang="en-US" altLang="ko-KR" sz="1600" dirty="0"/>
              <a:t>x2 </a:t>
            </a:r>
            <a:r>
              <a:rPr lang="ko-KR" altLang="en-US" sz="1600" dirty="0"/>
              <a:t>모두 </a:t>
            </a:r>
            <a:r>
              <a:rPr lang="en-US" altLang="ko-KR" sz="1600" dirty="0"/>
              <a:t>[0, 1]</a:t>
            </a:r>
            <a:r>
              <a:rPr lang="ko-KR" altLang="en-US" sz="1600" dirty="0"/>
              <a:t>사이에 위치하기 때문에 </a:t>
            </a:r>
            <a:r>
              <a:rPr lang="en-KR" sz="1600" dirty="0"/>
              <a:t>기울지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휘지 아니함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Normalization</a:t>
            </a:r>
            <a:r>
              <a:rPr lang="ko-KR" altLang="en-US" sz="1600" dirty="0"/>
              <a:t>은 최대값을 </a:t>
            </a:r>
            <a:r>
              <a:rPr lang="en-US" altLang="ko-KR" sz="1600" dirty="0"/>
              <a:t>1, </a:t>
            </a:r>
            <a:r>
              <a:rPr lang="ko-KR" altLang="en-US" sz="1600" dirty="0"/>
              <a:t>최솟값을 </a:t>
            </a:r>
            <a:r>
              <a:rPr lang="en-US" altLang="ko-KR" sz="1600" dirty="0"/>
              <a:t>0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조정 후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비율에 맞게 모든 값들을 조정함</a:t>
            </a:r>
            <a:r>
              <a:rPr lang="en-US" altLang="ko-KR" sz="1600" dirty="0"/>
              <a:t>.</a:t>
            </a:r>
          </a:p>
          <a:p>
            <a:pPr lvl="1"/>
            <a:endParaRPr lang="en-US" sz="1600" dirty="0"/>
          </a:p>
          <a:p>
            <a:r>
              <a:rPr lang="en-US" sz="1800" dirty="0"/>
              <a:t>Normalization </a:t>
            </a:r>
            <a:r>
              <a:rPr lang="en-US" sz="1800" dirty="0" err="1"/>
              <a:t>하면</a:t>
            </a:r>
            <a:r>
              <a:rPr lang="en-US" sz="1800" dirty="0"/>
              <a:t> </a:t>
            </a:r>
            <a:r>
              <a:rPr lang="en-US" sz="1800" dirty="0" err="1"/>
              <a:t>비교적</a:t>
            </a:r>
            <a:r>
              <a:rPr lang="en-US" sz="1800" dirty="0"/>
              <a:t> </a:t>
            </a:r>
            <a:r>
              <a:rPr lang="en-US" sz="1800" dirty="0" err="1"/>
              <a:t>더</a:t>
            </a:r>
            <a:r>
              <a:rPr lang="en-US" sz="1800" dirty="0"/>
              <a:t> </a:t>
            </a:r>
            <a:r>
              <a:rPr lang="en-US" sz="1800" dirty="0" err="1"/>
              <a:t>적은</a:t>
            </a:r>
            <a:r>
              <a:rPr lang="en-US" sz="1800" dirty="0"/>
              <a:t> </a:t>
            </a:r>
            <a:r>
              <a:rPr lang="en-US" sz="1800" dirty="0" err="1"/>
              <a:t>step으로도</a:t>
            </a:r>
            <a:r>
              <a:rPr lang="en-US" sz="1800" dirty="0"/>
              <a:t> </a:t>
            </a:r>
            <a:r>
              <a:rPr lang="en-US" sz="1800" dirty="0" err="1"/>
              <a:t>최저</a:t>
            </a:r>
            <a:r>
              <a:rPr lang="en-US" sz="1800" dirty="0"/>
              <a:t> loss </a:t>
            </a:r>
            <a:r>
              <a:rPr lang="en-US" sz="1800" dirty="0" err="1"/>
              <a:t>지점에</a:t>
            </a:r>
            <a:r>
              <a:rPr lang="en-US" sz="1800" dirty="0"/>
              <a:t> </a:t>
            </a:r>
            <a:r>
              <a:rPr lang="en-US" sz="1800" dirty="0" err="1"/>
              <a:t>다다를</a:t>
            </a:r>
            <a:r>
              <a:rPr lang="en-US" sz="1800" dirty="0"/>
              <a:t> </a:t>
            </a:r>
            <a:r>
              <a:rPr lang="en-US" sz="1800" dirty="0" err="1"/>
              <a:t>수</a:t>
            </a:r>
            <a:r>
              <a:rPr lang="en-US" sz="1800" dirty="0"/>
              <a:t> </a:t>
            </a:r>
            <a:r>
              <a:rPr lang="en-US" sz="1800" dirty="0" err="1"/>
              <a:t>있음</a:t>
            </a:r>
            <a:r>
              <a:rPr lang="en-US" altLang="ko-KR" sz="1800" dirty="0"/>
              <a:t>. </a:t>
            </a:r>
          </a:p>
          <a:p>
            <a:pPr lvl="1"/>
            <a:r>
              <a:rPr lang="en-US" sz="1600" dirty="0" err="1"/>
              <a:t>계산</a:t>
            </a:r>
            <a:r>
              <a:rPr lang="en-US" sz="1600" dirty="0"/>
              <a:t> </a:t>
            </a:r>
            <a:r>
              <a:rPr lang="en-US" sz="1600" dirty="0" err="1"/>
              <a:t>비용</a:t>
            </a:r>
            <a:r>
              <a:rPr lang="en-US" sz="1600" dirty="0"/>
              <a:t> </a:t>
            </a:r>
            <a:r>
              <a:rPr lang="en-US" sz="1600" dirty="0" err="1"/>
              <a:t>절약의</a:t>
            </a:r>
            <a:r>
              <a:rPr lang="en-US" sz="1600" dirty="0"/>
              <a:t> </a:t>
            </a:r>
            <a:r>
              <a:rPr lang="en-US" sz="1600" dirty="0" err="1"/>
              <a:t>효과가</a:t>
            </a:r>
            <a:r>
              <a:rPr lang="en-US" sz="1600" dirty="0"/>
              <a:t> </a:t>
            </a:r>
            <a:r>
              <a:rPr lang="en-US" sz="1600" dirty="0" err="1"/>
              <a:t>있음</a:t>
            </a:r>
            <a:r>
              <a:rPr lang="en-US" altLang="ko-KR" sz="1600" dirty="0"/>
              <a:t>.</a:t>
            </a:r>
            <a:endParaRPr lang="en-KR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5E71-A998-69A8-4BDE-B5BBF423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5C82-6F14-803D-244A-5CEF7178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D31A-6C7F-4834-D09D-C78760C9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15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2FB98-0578-C113-E9C7-D1F68558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57"/>
          <a:stretch/>
        </p:blipFill>
        <p:spPr>
          <a:xfrm>
            <a:off x="7743487" y="117733"/>
            <a:ext cx="2623688" cy="3121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7ADB1-2214-D9E6-3E58-43F3E9D2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4" r="9797"/>
          <a:stretch/>
        </p:blipFill>
        <p:spPr>
          <a:xfrm>
            <a:off x="7743487" y="3371028"/>
            <a:ext cx="2818016" cy="3121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A801BC-5A9A-A7C2-AC35-5DA4A204035B}"/>
              </a:ext>
            </a:extLst>
          </p:cNvPr>
          <p:cNvSpPr txBox="1"/>
          <p:nvPr/>
        </p:nvSpPr>
        <p:spPr>
          <a:xfrm>
            <a:off x="7971143" y="3202923"/>
            <a:ext cx="33826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en-KR" sz="1000" dirty="0"/>
              <a:t>실제 w는 다차원 matrix이지만</a:t>
            </a:r>
            <a:r>
              <a:rPr lang="en-US" altLang="ko-KR" sz="1000" dirty="0"/>
              <a:t>, plotting</a:t>
            </a:r>
            <a:r>
              <a:rPr lang="ko-KR" altLang="en-US" sz="1000" dirty="0"/>
              <a:t>을 위해 표현 생략</a:t>
            </a:r>
            <a:r>
              <a:rPr lang="en-US" altLang="ko-KR" sz="1000" dirty="0"/>
              <a:t>)</a:t>
            </a:r>
            <a:endParaRPr lang="en-KR" sz="1000" dirty="0"/>
          </a:p>
          <a:p>
            <a:endParaRPr lang="en-KR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7F969-8280-104D-5B27-BA45B49F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40" y="3091389"/>
            <a:ext cx="1178479" cy="559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26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5CAC-222D-5B39-64C4-67EEA3CA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3.2.</a:t>
            </a:r>
            <a:r>
              <a:rPr lang="ko-KR" altLang="en-US" dirty="0"/>
              <a:t> </a:t>
            </a:r>
            <a:r>
              <a:rPr lang="en-KR" sz="3600" dirty="0"/>
              <a:t>Vanishing / Exploding Gradients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F1CED-6C87-827C-73C4-EA9E001CA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400" dirty="0"/>
                  <a:t>예시를 </a:t>
                </a:r>
                <a:r>
                  <a:rPr lang="en-US" sz="1400" dirty="0" err="1"/>
                  <a:t>들기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위한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전제조건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: </a:t>
                </a:r>
              </a:p>
              <a:p>
                <a:pPr lvl="1"/>
                <a:r>
                  <a:rPr lang="en-US" sz="1200" dirty="0"/>
                  <a:t>Activation function : </a:t>
                </a:r>
                <a:r>
                  <a:rPr lang="en-US" sz="1200" dirty="0" err="1"/>
                  <a:t>모든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en-US" sz="1200" dirty="0"/>
                  <a:t>Ignore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 :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1200" dirty="0"/>
              </a:p>
              <a:p>
                <a:r>
                  <a:rPr lang="en-US" sz="1400" dirty="0"/>
                  <a:t>V</a:t>
                </a:r>
                <a:r>
                  <a:rPr lang="en-KR" sz="1400" dirty="0"/>
                  <a:t>ainishing : </a:t>
                </a:r>
              </a:p>
              <a:p>
                <a:pPr lvl="1"/>
                <a:r>
                  <a:rPr lang="en-KR" sz="1200" dirty="0"/>
                  <a:t>만약 모든 </a:t>
                </a:r>
                <a14:m>
                  <m:oMath xmlns:m="http://schemas.openxmlformats.org/officeDocument/2006/math">
                    <m:r>
                      <a:rPr lang="en-KR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KR" sz="1200" dirty="0"/>
                  <a:t>가 </a:t>
                </a:r>
                <a14:m>
                  <m:oMath xmlns:m="http://schemas.openxmlformats.org/officeDocument/2006/math">
                    <m:r>
                      <a:rPr lang="en-KR" sz="12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KR" sz="1200" dirty="0"/>
                  <a:t>보다 작다면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최종 </a:t>
                </a:r>
                <a:r>
                  <a:rPr lang="en-US" altLang="ko-KR" sz="1200" dirty="0"/>
                  <a:t>output</a:t>
                </a:r>
                <a:r>
                  <a:rPr lang="ko-KR" altLang="en-US" sz="1200" dirty="0"/>
                  <a:t>인 </a:t>
                </a:r>
                <a:r>
                  <a:rPr lang="en-US" altLang="ko-KR" sz="1200" dirty="0"/>
                  <a:t>y^</a:t>
                </a:r>
                <a:r>
                  <a:rPr lang="ko-KR" altLang="en-US" sz="1200" dirty="0"/>
                  <a:t>은 </a:t>
                </a:r>
                <a:r>
                  <a:rPr lang="en-US" altLang="ko-KR" sz="1200" dirty="0"/>
                  <a:t>zero matrix</a:t>
                </a:r>
                <a:r>
                  <a:rPr lang="ko-KR" altLang="en-US" sz="1200" dirty="0"/>
                  <a:t>에 아주 작아질 것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ko-KR" altLang="en-US" sz="1200" dirty="0"/>
                  <a:t>아주 작은 </a:t>
                </a:r>
                <a:r>
                  <a:rPr lang="en-US" altLang="ko-KR" sz="1200" dirty="0"/>
                  <a:t>y^</a:t>
                </a:r>
                <a:r>
                  <a:rPr lang="ko-KR" altLang="en-US" sz="1200" dirty="0" err="1"/>
                  <a:t>으로부터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back-propagation</a:t>
                </a:r>
                <a:r>
                  <a:rPr lang="ko-KR" altLang="en-US" sz="1200" dirty="0"/>
                  <a:t>을 할 때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거의 모든 </a:t>
                </a:r>
                <a:r>
                  <a:rPr lang="en-US" altLang="ko-KR" sz="1200" dirty="0"/>
                  <a:t>layer</a:t>
                </a:r>
                <a:r>
                  <a:rPr lang="ko-KR" altLang="en-US" sz="12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ko-KR" altLang="en-US" sz="1200" dirty="0"/>
                  <a:t>는 아주 작은 값들의 </a:t>
                </a:r>
                <a:r>
                  <a:rPr lang="en-US" altLang="ko-KR" sz="1200" dirty="0"/>
                  <a:t>matrix </a:t>
                </a:r>
                <a:r>
                  <a:rPr lang="ko-KR" altLang="en-US" sz="1200" dirty="0"/>
                  <a:t>일 것임</a:t>
                </a:r>
                <a:r>
                  <a:rPr lang="en-US" altLang="ko-KR" sz="1200" dirty="0"/>
                  <a:t>.</a:t>
                </a:r>
                <a:endParaRPr lang="en-KR" sz="1200" dirty="0"/>
              </a:p>
              <a:p>
                <a:r>
                  <a:rPr lang="en-US" sz="1400" dirty="0"/>
                  <a:t>E</a:t>
                </a:r>
                <a:r>
                  <a:rPr lang="en-KR" sz="1400" dirty="0"/>
                  <a:t>xploding : </a:t>
                </a:r>
              </a:p>
              <a:p>
                <a:pPr lvl="1"/>
                <a:r>
                  <a:rPr lang="en-KR" sz="1200" dirty="0"/>
                  <a:t>만약 모든 </a:t>
                </a:r>
                <a14:m>
                  <m:oMath xmlns:m="http://schemas.openxmlformats.org/officeDocument/2006/math">
                    <m:r>
                      <a:rPr lang="en-KR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KR" sz="1200" dirty="0"/>
                  <a:t>가 </a:t>
                </a:r>
                <a14:m>
                  <m:oMath xmlns:m="http://schemas.openxmlformats.org/officeDocument/2006/math">
                    <m:r>
                      <a:rPr lang="en-KR" sz="12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KR" sz="1200" dirty="0"/>
                  <a:t>보다 작다면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최종 </a:t>
                </a:r>
                <a:r>
                  <a:rPr lang="en-US" altLang="ko-KR" sz="1200" dirty="0"/>
                  <a:t>output</a:t>
                </a:r>
                <a:r>
                  <a:rPr lang="ko-KR" altLang="en-US" sz="1200" dirty="0"/>
                  <a:t>인 </a:t>
                </a:r>
                <a:r>
                  <a:rPr lang="en-US" altLang="ko-KR" sz="1200" dirty="0"/>
                  <a:t>y^</a:t>
                </a:r>
                <a:r>
                  <a:rPr lang="ko-KR" altLang="en-US" sz="1200" dirty="0"/>
                  <a:t>의 </a:t>
                </a:r>
                <a:r>
                  <a:rPr lang="en-US" altLang="ko-KR" sz="1200" dirty="0"/>
                  <a:t>norm</a:t>
                </a:r>
                <a:r>
                  <a:rPr lang="ko-KR" altLang="en-US" sz="1200" dirty="0"/>
                  <a:t>은 매우 커질 것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ko-KR" altLang="en-US" sz="1200" dirty="0"/>
                  <a:t>매우 큰 </a:t>
                </a:r>
                <a:r>
                  <a:rPr lang="en-US" altLang="ko-KR" sz="1200" dirty="0"/>
                  <a:t>y^ </a:t>
                </a:r>
                <a:r>
                  <a:rPr lang="ko-KR" altLang="en-US" sz="1200" dirty="0"/>
                  <a:t>로부터 </a:t>
                </a:r>
                <a:r>
                  <a:rPr lang="en-US" altLang="ko-KR" sz="1200" dirty="0"/>
                  <a:t>back-propagation</a:t>
                </a:r>
                <a:r>
                  <a:rPr lang="ko-KR" altLang="en-US" sz="1200" dirty="0"/>
                  <a:t>을 할 때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거의 모든 </a:t>
                </a:r>
                <a:r>
                  <a:rPr lang="en-US" altLang="ko-KR" sz="1200" dirty="0"/>
                  <a:t>layer</a:t>
                </a:r>
                <a:r>
                  <a:rPr lang="ko-KR" altLang="en-US" sz="12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ko-KR" altLang="en-US" sz="1200" dirty="0"/>
                  <a:t>는 아주 큰 값들의 </a:t>
                </a:r>
                <a:r>
                  <a:rPr lang="en-US" altLang="ko-KR" sz="1200" dirty="0"/>
                  <a:t>matrix </a:t>
                </a:r>
                <a:r>
                  <a:rPr lang="ko-KR" altLang="en-US" sz="1200" dirty="0"/>
                  <a:t>일 것임</a:t>
                </a:r>
                <a:r>
                  <a:rPr lang="en-US" altLang="ko-KR" sz="1200" dirty="0"/>
                  <a:t>.</a:t>
                </a:r>
                <a:endParaRPr lang="en-KR" sz="1200" dirty="0"/>
              </a:p>
              <a:p>
                <a:endParaRPr lang="en-US" altLang="ko-KR" sz="1400" dirty="0"/>
              </a:p>
              <a:p>
                <a:r>
                  <a:rPr lang="ko-KR" altLang="en-US" sz="1400" dirty="0"/>
                  <a:t>두 경우 모두</a:t>
                </a:r>
                <a:r>
                  <a:rPr lang="en-US" altLang="ko-KR" sz="1400" dirty="0"/>
                  <a:t>, parameters update</a:t>
                </a:r>
                <a:r>
                  <a:rPr lang="ko-KR" altLang="en-US" sz="1400" dirty="0"/>
                  <a:t>가 무의미해질 비정상적인 값 투성이인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ko-KR" altLang="en-US" sz="1400" dirty="0"/>
                  <a:t>의 발생을 야기함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sz="1200" b="1" dirty="0"/>
              </a:p>
              <a:p>
                <a:endParaRPr lang="en-KR" sz="1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F1CED-6C87-827C-73C4-EA9E001CA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7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80C72-B429-6164-6953-AE2F20B7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0F34D-2EE5-48E0-70C7-2D17D407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5B8B-4104-76F0-A6C3-B599D9DE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16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476D1-9E5A-7630-3464-88DBE004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0" y="1318661"/>
            <a:ext cx="6038111" cy="48780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64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D026-4923-F5A3-3256-16E6EED5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</a:t>
            </a:r>
            <a:r>
              <a:rPr lang="ko-KR" altLang="en-US" dirty="0"/>
              <a:t> </a:t>
            </a:r>
            <a:r>
              <a:rPr lang="en-KR" sz="3600" dirty="0"/>
              <a:t>Weight Initialization for Deep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92A88-CBA3-BB95-35BF-20045E3FA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10217727" cy="4858302"/>
          </a:xfrm>
        </p:spPr>
        <p:txBody>
          <a:bodyPr>
            <a:norm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Plot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출처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: 『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밑바닥부터 시작하는 딥러닝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』 (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사이토 고키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ea typeface="NanumGothic" panose="020D0604000000000000" pitchFamily="34" charset="-127"/>
              </a:rPr>
              <a:t>)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Input x : (1000, 100)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의</a:t>
            </a:r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 N(0, 1) 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정규분포</a:t>
            </a:r>
            <a:endParaRPr lang="en-US" sz="1200" dirty="0">
              <a:solidFill>
                <a:srgbClr val="000000"/>
              </a:solidFill>
              <a:ea typeface="NanumGothic" panose="020D0604000000000000" pitchFamily="34" charset="-127"/>
            </a:endParaRPr>
          </a:p>
          <a:p>
            <a:pPr lvl="1"/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다섯</a:t>
            </a:r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layer의</a:t>
            </a:r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모든</a:t>
            </a:r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 W : (100, 100)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의</a:t>
            </a:r>
            <a:r>
              <a:rPr lang="en-US" sz="1200" dirty="0">
                <a:solidFill>
                  <a:srgbClr val="000000"/>
                </a:solidFill>
                <a:ea typeface="NanumGothic" panose="020D0604000000000000" pitchFamily="34" charset="-127"/>
              </a:rPr>
              <a:t> N(0, 1) </a:t>
            </a:r>
            <a:r>
              <a:rPr lang="en-US" sz="12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정규분포</a:t>
            </a:r>
            <a:r>
              <a:rPr lang="en-US" altLang="ko-KR" sz="1200" dirty="0">
                <a:solidFill>
                  <a:srgbClr val="000000"/>
                </a:solidFill>
                <a:ea typeface="NanumGothic" panose="020D0604000000000000" pitchFamily="34" charset="-127"/>
              </a:rPr>
              <a:t>, g(z) = sigmoid function</a:t>
            </a:r>
            <a:endParaRPr lang="en-US" sz="1200" dirty="0">
              <a:solidFill>
                <a:srgbClr val="000000"/>
              </a:solidFill>
              <a:ea typeface="NanumGothic" panose="020D0604000000000000" pitchFamily="34" charset="-127"/>
            </a:endParaRPr>
          </a:p>
          <a:p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아래</a:t>
            </a:r>
            <a:r>
              <a:rPr 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plot들은</a:t>
            </a:r>
            <a:r>
              <a:rPr 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weight의</a:t>
            </a:r>
            <a:r>
              <a:rPr 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np.randn</a:t>
            </a:r>
            <a:r>
              <a:rPr 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초기화</a:t>
            </a:r>
            <a:r>
              <a:rPr 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NanumGothic" panose="020D0604000000000000" pitchFamily="34" charset="-127"/>
              </a:rPr>
              <a:t>이후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전체 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x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에 대해 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회 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forward propagation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한 뒤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각 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layer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z</a:t>
            </a:r>
            <a:r>
              <a:rPr lang="ko-KR" altLang="en-US" sz="1400" dirty="0">
                <a:solidFill>
                  <a:srgbClr val="000000"/>
                </a:solidFill>
                <a:ea typeface="NanumGothic" panose="020D0604000000000000" pitchFamily="34" charset="-127"/>
              </a:rPr>
              <a:t>값에 대해 살핀 것임</a:t>
            </a:r>
            <a:r>
              <a:rPr lang="en-US" altLang="ko-KR" sz="1400" dirty="0">
                <a:solidFill>
                  <a:srgbClr val="000000"/>
                </a:solidFill>
                <a:ea typeface="NanumGothic" panose="020D0604000000000000" pitchFamily="34" charset="-127"/>
              </a:rPr>
              <a:t>.</a:t>
            </a:r>
          </a:p>
          <a:p>
            <a:pPr lvl="1"/>
            <a:r>
              <a:rPr lang="en-US" sz="1200" dirty="0"/>
              <a:t>W</a:t>
            </a:r>
            <a:r>
              <a:rPr lang="en-KR" sz="1200" dirty="0"/>
              <a:t>의 표준편차를 조정해가며 실험한 것임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(</a:t>
            </a:r>
            <a:r>
              <a:rPr lang="ko-KR" altLang="en-US" sz="1200" b="1" dirty="0"/>
              <a:t>좌측</a:t>
            </a:r>
            <a:r>
              <a:rPr lang="en-US" altLang="ko-KR" sz="1200" b="1" dirty="0"/>
              <a:t>) </a:t>
            </a:r>
            <a:r>
              <a:rPr lang="en-US" sz="1200" b="1" dirty="0" err="1"/>
              <a:t>표준편차가</a:t>
            </a:r>
            <a:r>
              <a:rPr 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이면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에 몰리는 것이 관찰됨</a:t>
            </a:r>
            <a:r>
              <a:rPr lang="en-US" altLang="ko-KR" sz="1200" b="1" dirty="0"/>
              <a:t>.</a:t>
            </a:r>
          </a:p>
          <a:p>
            <a:pPr lvl="2"/>
            <a:r>
              <a:rPr lang="en-US" altLang="ko-KR" sz="1100" dirty="0"/>
              <a:t>g(0 or 1)</a:t>
            </a:r>
            <a:r>
              <a:rPr lang="ko-KR" altLang="en-US" sz="1100" dirty="0"/>
              <a:t>은 </a:t>
            </a:r>
            <a:r>
              <a:rPr lang="en-US" altLang="ko-KR" sz="1100" dirty="0"/>
              <a:t>dg </a:t>
            </a:r>
            <a:r>
              <a:rPr lang="ko-KR" altLang="en-US" sz="1100" dirty="0"/>
              <a:t>가 </a:t>
            </a:r>
            <a:r>
              <a:rPr lang="en-US" altLang="ko-KR" sz="1100" dirty="0"/>
              <a:t>0</a:t>
            </a:r>
            <a:r>
              <a:rPr lang="ko-KR" altLang="en-US" sz="1100" dirty="0"/>
              <a:t>에 근사해서 학습에 불리함</a:t>
            </a:r>
            <a:r>
              <a:rPr lang="en-US" altLang="ko-KR" sz="1100" dirty="0"/>
              <a:t>.</a:t>
            </a:r>
          </a:p>
          <a:p>
            <a:pPr lvl="1"/>
            <a:r>
              <a:rPr lang="en-US" altLang="ko-KR" sz="1200" b="1" dirty="0"/>
              <a:t>(</a:t>
            </a:r>
            <a:r>
              <a:rPr lang="ko-KR" altLang="en-US" sz="1200" b="1" dirty="0"/>
              <a:t>중간</a:t>
            </a:r>
            <a:r>
              <a:rPr lang="en-US" altLang="ko-KR" sz="1200" b="1" dirty="0"/>
              <a:t>) </a:t>
            </a:r>
            <a:r>
              <a:rPr lang="en-US" sz="1200" b="1" dirty="0" err="1"/>
              <a:t>표준편차가</a:t>
            </a:r>
            <a:r>
              <a:rPr lang="en-US" sz="1200" b="1" dirty="0"/>
              <a:t> </a:t>
            </a:r>
            <a:r>
              <a:rPr lang="en-US" altLang="ko-KR" sz="1200" b="1" dirty="0"/>
              <a:t>0.01</a:t>
            </a:r>
            <a:r>
              <a:rPr lang="ko-KR" altLang="en-US" sz="1200" b="1" dirty="0"/>
              <a:t>이면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0.5</a:t>
            </a:r>
            <a:r>
              <a:rPr lang="ko-KR" altLang="en-US" sz="1200" b="1" dirty="0"/>
              <a:t>부근에 몰리는 것이 관찰됨</a:t>
            </a:r>
            <a:r>
              <a:rPr lang="en-US" altLang="ko-KR" sz="1200" b="1" dirty="0"/>
              <a:t>.</a:t>
            </a:r>
          </a:p>
          <a:p>
            <a:pPr lvl="2"/>
            <a:r>
              <a:rPr lang="ko-KR" altLang="en-US" sz="1100" dirty="0"/>
              <a:t>모든 계산 결과가 </a:t>
            </a:r>
            <a:r>
              <a:rPr lang="en-US" altLang="ko-KR" sz="1100" dirty="0"/>
              <a:t>Linear regression</a:t>
            </a:r>
            <a:r>
              <a:rPr lang="ko-KR" altLang="en-US" sz="1100" dirty="0"/>
              <a:t>의 형태를 가지게 되게 때문에 학습에 불리함</a:t>
            </a:r>
            <a:r>
              <a:rPr lang="en-US" altLang="ko-KR" sz="1100" dirty="0"/>
              <a:t>.</a:t>
            </a:r>
            <a:endParaRPr lang="en-US" altLang="ko-KR" sz="1200" dirty="0"/>
          </a:p>
          <a:p>
            <a:pPr lvl="1"/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우측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plot</a:t>
            </a:r>
            <a:r>
              <a:rPr lang="ko-KR" altLang="en-US" sz="1200" dirty="0">
                <a:highlight>
                  <a:srgbClr val="FFFF00"/>
                </a:highlight>
              </a:rPr>
              <a:t>은 </a:t>
            </a:r>
            <a:r>
              <a:rPr lang="en-US" altLang="ko-KR" sz="1200" dirty="0" err="1">
                <a:highlight>
                  <a:srgbClr val="FFFF00"/>
                </a:highlight>
              </a:rPr>
              <a:t>xavier</a:t>
            </a:r>
            <a:r>
              <a:rPr lang="en-US" altLang="ko-KR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 err="1">
                <a:highlight>
                  <a:srgbClr val="FFFF00"/>
                </a:highlight>
              </a:rPr>
              <a:t>init</a:t>
            </a:r>
            <a:r>
              <a:rPr lang="ko-KR" altLang="en-US" sz="1200" dirty="0">
                <a:highlight>
                  <a:srgbClr val="FFFF00"/>
                </a:highlight>
              </a:rPr>
              <a:t>이며</a:t>
            </a:r>
            <a:r>
              <a:rPr lang="en-US" altLang="ko-KR" sz="1200" dirty="0">
                <a:highlight>
                  <a:srgbClr val="FFFF00"/>
                </a:highlight>
              </a:rPr>
              <a:t>, z</a:t>
            </a:r>
            <a:r>
              <a:rPr lang="ko-KR" altLang="en-US" sz="1200" dirty="0">
                <a:highlight>
                  <a:srgbClr val="FFFF00"/>
                </a:highlight>
              </a:rPr>
              <a:t>가 정규분포의 형태를 가지는 모습이 </a:t>
            </a:r>
            <a:r>
              <a:rPr lang="ko-KR" altLang="en-US" sz="1200" b="1" dirty="0">
                <a:highlight>
                  <a:srgbClr val="FFFF00"/>
                </a:highlight>
              </a:rPr>
              <a:t>비교적 </a:t>
            </a:r>
            <a:r>
              <a:rPr lang="ko-KR" altLang="en-US" sz="1200" dirty="0">
                <a:highlight>
                  <a:srgbClr val="FFFF00"/>
                </a:highlight>
              </a:rPr>
              <a:t>강하게 관찰됨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  <a:endParaRPr lang="en-US" altLang="ko-KR" sz="1200" b="1" dirty="0">
              <a:highlight>
                <a:srgbClr val="FFFF00"/>
              </a:highlight>
            </a:endParaRPr>
          </a:p>
          <a:p>
            <a:pPr lvl="2"/>
            <a:r>
              <a:rPr lang="en-US" altLang="ko-KR" sz="1000" dirty="0"/>
              <a:t>Z</a:t>
            </a:r>
            <a:r>
              <a:rPr lang="ko-KR" altLang="en-US" sz="1000" dirty="0"/>
              <a:t>가 </a:t>
            </a:r>
            <a:r>
              <a:rPr lang="en-US" altLang="ko-KR" sz="1000" dirty="0"/>
              <a:t>0 or 1</a:t>
            </a:r>
            <a:r>
              <a:rPr lang="ko-KR" altLang="en-US" sz="1000" dirty="0"/>
              <a:t>도 아니며</a:t>
            </a:r>
            <a:r>
              <a:rPr lang="en-US" altLang="ko-KR" sz="1000" dirty="0"/>
              <a:t>, linear regression</a:t>
            </a:r>
            <a:r>
              <a:rPr lang="ko-KR" altLang="en-US" sz="1000" dirty="0"/>
              <a:t>도 아니기에</a:t>
            </a:r>
            <a:r>
              <a:rPr lang="en-US" altLang="ko-KR" sz="1000" dirty="0"/>
              <a:t>, </a:t>
            </a:r>
            <a:r>
              <a:rPr lang="ko-KR" altLang="en-US" sz="1000" dirty="0"/>
              <a:t>학습효과가 더 좋음</a:t>
            </a:r>
            <a:r>
              <a:rPr lang="en-US" altLang="ko-KR" sz="1000" dirty="0"/>
              <a:t>. </a:t>
            </a:r>
          </a:p>
          <a:p>
            <a:pPr lvl="2"/>
            <a:r>
              <a:rPr lang="en-US" altLang="ko-KR" sz="1000" b="1" dirty="0"/>
              <a:t>NN</a:t>
            </a:r>
            <a:r>
              <a:rPr lang="ko-KR" altLang="en-US" sz="1000" b="1" dirty="0"/>
              <a:t>은 모든 </a:t>
            </a:r>
            <a:r>
              <a:rPr lang="en-US" altLang="ko-KR" sz="1000" b="1" dirty="0"/>
              <a:t>layer</a:t>
            </a:r>
            <a:r>
              <a:rPr lang="ko-KR" altLang="en-US" sz="1000" b="1" dirty="0"/>
              <a:t>의 </a:t>
            </a:r>
            <a:r>
              <a:rPr lang="en-US" altLang="ko-KR" sz="1000" b="1" dirty="0"/>
              <a:t>weight</a:t>
            </a:r>
            <a:r>
              <a:rPr lang="ko-KR" altLang="en-US" sz="1000" b="1" dirty="0"/>
              <a:t>의 분포가 일정한 것이 좋음</a:t>
            </a:r>
            <a:r>
              <a:rPr lang="en-US" altLang="ko-KR" sz="1000" b="1" dirty="0"/>
              <a:t>. </a:t>
            </a:r>
            <a:r>
              <a:rPr lang="en-KR" sz="1000" dirty="0"/>
              <a:t>Vanishing / Exploding을 야기하지 않기 때문임</a:t>
            </a:r>
            <a:r>
              <a:rPr lang="en-US" altLang="ko-KR" sz="1000" dirty="0"/>
              <a:t>.</a:t>
            </a:r>
            <a:endParaRPr lang="en-US" altLang="ko-KR" sz="1000" b="1" dirty="0"/>
          </a:p>
          <a:p>
            <a:pPr lvl="2"/>
            <a:r>
              <a:rPr lang="en-US" altLang="ko-KR" sz="1000" b="1" dirty="0"/>
              <a:t>w</a:t>
            </a:r>
            <a:r>
              <a:rPr lang="ko-KR" altLang="en-US" sz="1000" b="1" dirty="0"/>
              <a:t>의 표준편차를 </a:t>
            </a:r>
            <a:r>
              <a:rPr lang="en-US" altLang="ko-KR" sz="1000" b="1" dirty="0"/>
              <a:t>sqrt(1/n)</a:t>
            </a:r>
            <a:r>
              <a:rPr lang="ko-KR" altLang="en-US" sz="1000" b="1" dirty="0" err="1"/>
              <a:t>으로</a:t>
            </a:r>
            <a:r>
              <a:rPr lang="ko-KR" altLang="en-US" sz="1000" b="1" dirty="0"/>
              <a:t> 설정했기에 이런 큰 차이가 발생함</a:t>
            </a:r>
            <a:r>
              <a:rPr lang="en-US" altLang="ko-KR" sz="1000" b="1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11A1-242C-CEEA-1356-1E96E3EE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21,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B83C-64DF-8E94-877D-60CFCE51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BDDDF-1F46-51C1-0AE9-6B6A85CCA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17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8E9A8-1E84-B073-D1BE-EE607FEC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397431"/>
            <a:ext cx="2193054" cy="1958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D9419-9235-0561-4DF8-7888CFF0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58" y="4436376"/>
            <a:ext cx="2440795" cy="1913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E4D0A-FBE0-DDE5-5FD9-3E24CEC2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437" y="4436376"/>
            <a:ext cx="2398909" cy="1881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37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F089-9A3F-B80C-606F-5D365B41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</a:t>
            </a:r>
            <a:r>
              <a:rPr lang="ko-KR" altLang="en-US" dirty="0"/>
              <a:t> </a:t>
            </a:r>
            <a:r>
              <a:rPr lang="en-KR" sz="3600" dirty="0"/>
              <a:t>Weight Initialization for Deep Networks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FEF9C-3013-5B1A-4E61-3613CCA8C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8660"/>
                <a:ext cx="8704811" cy="5107077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이전 </a:t>
                </a:r>
                <a:r>
                  <a:rPr lang="en-US" sz="1600" dirty="0" err="1"/>
                  <a:t>슬라이드</a:t>
                </a:r>
                <a:r>
                  <a:rPr lang="en-US" sz="1600" dirty="0"/>
                  <a:t> </a:t>
                </a:r>
                <a:r>
                  <a:rPr lang="en-US" sz="1600" dirty="0" err="1"/>
                  <a:t>결론</a:t>
                </a:r>
                <a:r>
                  <a:rPr lang="en-US" sz="1600" dirty="0"/>
                  <a:t> </a:t>
                </a:r>
                <a:r>
                  <a:rPr lang="en-US" altLang="ko-KR" sz="1600" b="1" dirty="0"/>
                  <a:t>: </a:t>
                </a:r>
                <a:r>
                  <a:rPr lang="en-US" sz="1600" b="1" dirty="0" err="1"/>
                  <a:t>NN은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모든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layer에서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b="1" dirty="0" err="1"/>
                  <a:t>의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분포가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일정한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것이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좋음</a:t>
                </a:r>
                <a:r>
                  <a:rPr lang="en-US" altLang="ko-KR" sz="1600" b="1" dirty="0"/>
                  <a:t>.</a:t>
                </a:r>
                <a:endParaRPr lang="en-US" sz="1600" b="1" dirty="0"/>
              </a:p>
              <a:p>
                <a:r>
                  <a:rPr lang="en-US" sz="1600" b="0" dirty="0"/>
                  <a:t>define </a:t>
                </a:r>
                <a:r>
                  <a:rPr lang="en-US" altLang="ko-KR" sz="1600" b="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!= zero matrix</a:t>
                </a:r>
              </a:p>
              <a:p>
                <a:pPr lvl="1"/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E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= E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] = 0</a:t>
                </a:r>
              </a:p>
              <a:p>
                <a:pPr lvl="1"/>
                <a:r>
                  <a:rPr lang="en-US" sz="1400" dirty="0"/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 = 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 = 1 </a:t>
                </a:r>
                <a:r>
                  <a:rPr lang="en-US" sz="1400" dirty="0" err="1"/>
                  <a:t>일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때에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우측 정리에 따라</a:t>
                </a:r>
                <a:endParaRPr lang="en-US" altLang="ko-KR" sz="1400" dirty="0"/>
              </a:p>
              <a:p>
                <a:pPr lvl="1"/>
                <a:r>
                  <a:rPr lang="en-US" sz="1400" b="1" dirty="0"/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/>
                  <a:t>) = 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/>
                  <a:t>)Var(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/>
                  <a:t>) </a:t>
                </a:r>
                <a:r>
                  <a:rPr lang="en-US" sz="1400" dirty="0" err="1"/>
                  <a:t>임</a:t>
                </a:r>
                <a:r>
                  <a:rPr lang="en-US" altLang="ko-KR" sz="1400" dirty="0"/>
                  <a:t>.</a:t>
                </a:r>
                <a:endParaRPr lang="en-US" sz="1400" dirty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600" b="0" dirty="0" err="1"/>
                  <a:t>를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계산하는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과정에는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합연산이</a:t>
                </a:r>
                <a:r>
                  <a:rPr lang="en-US" sz="1600" b="0" dirty="0"/>
                  <a:t> </a:t>
                </a:r>
                <a:r>
                  <a:rPr lang="en-US" sz="1600" dirty="0" err="1"/>
                  <a:t>unit마다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n번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존재함</a:t>
                </a:r>
                <a:r>
                  <a:rPr lang="en-US" altLang="ko-KR" sz="1600" b="0" dirty="0"/>
                  <a:t>.</a:t>
                </a:r>
              </a:p>
              <a:p>
                <a:pPr lvl="1"/>
                <a:r>
                  <a:rPr lang="en-US" sz="1400" dirty="0" err="1"/>
                  <a:t>이는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0" dirty="0" err="1"/>
                  <a:t>의</a:t>
                </a:r>
                <a:r>
                  <a:rPr lang="en-US" sz="1400" b="0" dirty="0"/>
                  <a:t> </a:t>
                </a:r>
                <a:r>
                  <a:rPr lang="en-US" sz="1400" b="0" dirty="0" err="1"/>
                  <a:t>norm을</a:t>
                </a:r>
                <a:r>
                  <a:rPr lang="en-US" sz="1400" b="0" dirty="0"/>
                  <a:t> </a:t>
                </a:r>
                <a:r>
                  <a:rPr lang="en-US" sz="1400" b="0" dirty="0" err="1"/>
                  <a:t>증가시킴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즉</a:t>
                </a:r>
                <a:r>
                  <a:rPr lang="en-US" altLang="ko-KR" sz="1400" dirty="0"/>
                  <a:t>, </a:t>
                </a:r>
                <a:r>
                  <a:rPr lang="ko-KR" altLang="en-US" sz="1400" b="0" dirty="0"/>
                  <a:t>분산도 증가함</a:t>
                </a:r>
                <a:r>
                  <a:rPr lang="en-US" altLang="ko-KR" sz="1400" b="0" dirty="0"/>
                  <a:t>.</a:t>
                </a:r>
              </a:p>
              <a:p>
                <a:pPr lvl="1"/>
                <a:r>
                  <a:rPr lang="en-US" sz="1400" dirty="0"/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 = 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  <a:r>
                  <a:rPr lang="en-US" sz="1400" dirty="0" err="1"/>
                  <a:t>에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따라</a:t>
                </a:r>
                <a:r>
                  <a:rPr lang="en-US" altLang="ko-KR" sz="1400" dirty="0"/>
                  <a:t>,</a:t>
                </a:r>
                <a:r>
                  <a:rPr lang="en-US" sz="1400" dirty="0"/>
                  <a:t> 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  <a:r>
                  <a:rPr lang="en-US" sz="1400" dirty="0" err="1"/>
                  <a:t>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낮추면</a:t>
                </a:r>
                <a:r>
                  <a:rPr lang="en-US" altLang="ko-KR" sz="1400" dirty="0"/>
                  <a:t>, </a:t>
                </a:r>
                <a:r>
                  <a:rPr lang="en-US" sz="1400" dirty="0"/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dirty="0"/>
                  <a:t>) 이 </a:t>
                </a:r>
                <a:r>
                  <a:rPr lang="en-US" sz="1400" dirty="0" err="1"/>
                  <a:t>작아질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것임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altLang="ko-KR" sz="1400" dirty="0"/>
              </a:p>
              <a:p>
                <a:pPr lvl="1"/>
                <a:r>
                  <a:rPr lang="en-US" sz="1400" b="1" dirty="0">
                    <a:highlight>
                      <a:srgbClr val="FFFF00"/>
                    </a:highlight>
                  </a:rPr>
                  <a:t>오른쪽 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분산의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 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정의에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 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따라</a:t>
                </a:r>
                <a:r>
                  <a:rPr lang="en-US" altLang="ko-KR" sz="1400" b="1" dirty="0">
                    <a:highlight>
                      <a:srgbClr val="FFFF00"/>
                    </a:highlight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14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highlight>
                      <a:srgbClr val="FFFF00"/>
                    </a:highlight>
                  </a:rPr>
                  <a:t>에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 sqrt(1.n)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을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 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곱해야</a:t>
                </a:r>
                <a:r>
                  <a:rPr lang="en-US" altLang="ko-KR" sz="1400" b="1" dirty="0">
                    <a:highlight>
                      <a:srgbClr val="FFFF00"/>
                    </a:highlight>
                  </a:rPr>
                  <a:t>, </a:t>
                </a:r>
                <a:r>
                  <a:rPr lang="en-US" sz="1400" b="1" dirty="0">
                    <a:highlight>
                      <a:srgbClr val="FFFF00"/>
                    </a:highlight>
                  </a:rPr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>
                    <a:highlight>
                      <a:srgbClr val="FFFF00"/>
                    </a:highlight>
                  </a:rPr>
                  <a:t>)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1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1400" b="1" dirty="0">
                    <a:highlight>
                      <a:srgbClr val="FFFF00"/>
                    </a:highlight>
                  </a:rPr>
                  <a:t> 이 </a:t>
                </a:r>
                <a:r>
                  <a:rPr lang="en-US" sz="1400" b="1" dirty="0" err="1">
                    <a:highlight>
                      <a:srgbClr val="FFFF00"/>
                    </a:highlight>
                  </a:rPr>
                  <a:t>됨</a:t>
                </a:r>
                <a:r>
                  <a:rPr lang="en-US" altLang="ko-KR" sz="1400" b="1" dirty="0">
                    <a:highlight>
                      <a:srgbClr val="FFFF00"/>
                    </a:highlight>
                  </a:rPr>
                  <a:t>.</a:t>
                </a:r>
                <a:endParaRPr lang="en-US" altLang="ko-KR" sz="1400" b="1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lvl="1"/>
                <a:r>
                  <a:rPr lang="ko-KR" altLang="en-US" sz="1400" dirty="0">
                    <a:latin typeface="Cambria Math" panose="02040503050406030204" pitchFamily="18" charset="0"/>
                  </a:rPr>
                  <a:t>그래서</a:t>
                </a:r>
                <a:r>
                  <a:rPr lang="ko-KR" altLang="en-US" sz="1400" b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b="1" dirty="0"/>
                  <a:t>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/>
                  <a:t>) </a:t>
                </a:r>
                <a:r>
                  <a:rPr lang="en-US" sz="1400" b="1" dirty="0" err="1"/>
                  <a:t>의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분포를</a:t>
                </a:r>
                <a:r>
                  <a:rPr lang="en-US" sz="1400" b="1" dirty="0"/>
                  <a:t> Var(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400" b="1" dirty="0"/>
                  <a:t>) </a:t>
                </a:r>
                <a:r>
                  <a:rPr lang="en-US" sz="1400" b="1" dirty="0" err="1"/>
                  <a:t>와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근사하게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유지할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수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있음</a:t>
                </a:r>
                <a:r>
                  <a:rPr lang="en-US" altLang="ko-KR" sz="1400" b="1" dirty="0"/>
                  <a:t>.</a:t>
                </a:r>
                <a:endParaRPr lang="en-US" altLang="ko-KR" sz="14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FEF9C-3013-5B1A-4E61-3613CCA8C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8660"/>
                <a:ext cx="8704811" cy="5107077"/>
              </a:xfrm>
              <a:blipFill>
                <a:blip r:embed="rId3"/>
                <a:stretch>
                  <a:fillRect l="-291" t="-7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335B9-27D7-BFE9-3680-CB97A15F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21,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1EFB-60A8-E707-00D1-2B86DD72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F2BD-B248-4225-CA5C-68811E8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18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3D93B-AC2B-3E9D-8D1D-3A4D8AF18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11" y="1038399"/>
            <a:ext cx="3893127" cy="906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F676F9-159D-501B-8085-2A9AC0EF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11" y="2089684"/>
            <a:ext cx="3833417" cy="41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96F4-E586-1454-856A-B27040C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</a:t>
            </a:r>
            <a:r>
              <a:rPr lang="ko-KR" altLang="en-US" dirty="0"/>
              <a:t> </a:t>
            </a:r>
            <a:r>
              <a:rPr lang="en-KR" sz="3600" dirty="0"/>
              <a:t>Weight Initialization for Deep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DFFB-E6EE-3761-B09A-9BCC998D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10332720" cy="4858302"/>
          </a:xfrm>
        </p:spPr>
        <p:txBody>
          <a:bodyPr>
            <a:normAutofit/>
          </a:bodyPr>
          <a:lstStyle/>
          <a:p>
            <a:r>
              <a:rPr lang="en-US" sz="1400" dirty="0"/>
              <a:t>A</a:t>
            </a:r>
            <a:r>
              <a:rPr lang="en-KR" sz="1400" dirty="0"/>
              <a:t>ctivation function으로 ReLu 를 사용할 때엔</a:t>
            </a:r>
            <a:r>
              <a:rPr lang="en-US" altLang="ko-KR" sz="1400" dirty="0"/>
              <a:t>, sigmoid or tanh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사용할 때와 다르게 </a:t>
            </a:r>
            <a:r>
              <a:rPr lang="en-US" altLang="ko-KR" sz="1400" dirty="0"/>
              <a:t>weight</a:t>
            </a:r>
            <a:r>
              <a:rPr lang="ko-KR" altLang="en-US" sz="1400" dirty="0"/>
              <a:t>에 </a:t>
            </a:r>
            <a:r>
              <a:rPr lang="en-US" altLang="ko-KR" sz="1400" dirty="0"/>
              <a:t>sqrt(1/n)</a:t>
            </a:r>
            <a:r>
              <a:rPr lang="ko-KR" altLang="en-US" sz="1400" dirty="0"/>
              <a:t>이 아니라 </a:t>
            </a:r>
            <a:r>
              <a:rPr lang="en-US" altLang="ko-KR" sz="1400" dirty="0"/>
              <a:t>sqrt(2/n)</a:t>
            </a:r>
            <a:r>
              <a:rPr lang="ko-KR" altLang="en-US" sz="1400" dirty="0"/>
              <a:t>을 곱함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이것이 더 유리하다고만 설명했는데</a:t>
            </a:r>
            <a:r>
              <a:rPr lang="en-US" altLang="ko-KR" sz="1400" dirty="0"/>
              <a:t>, </a:t>
            </a:r>
            <a:r>
              <a:rPr lang="ko-KR" altLang="en-US" sz="1400" dirty="0"/>
              <a:t>그에 대한 생각 결과</a:t>
            </a:r>
            <a:endParaRPr lang="en-US" altLang="ko-KR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70B0-B5AC-C8B6-43E9-437CBB62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21,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BA7DA-BDD8-1390-37DD-F771119F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DBE54-AEB9-227C-3625-55CE5591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19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AD457-19F6-8379-EE0D-36CDC0F5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2" y="1982113"/>
            <a:ext cx="10001596" cy="3392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8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CA95-8298-EAD1-8811-3F4FD965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EB55-7FB6-D932-1535-671A48C7F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6438499" cy="485830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Setting up your ML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Train / Dev / Test sets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Bias / Variance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Basic Recipe for ML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Regularizing your Neural Network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Regularization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Why Regularization Reduces Overfitting?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Dropout Regularization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Understanding Dropout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Other Regularization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Setting Up your Optimization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Normalizing Inputs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Vanishing / Exploding Gradients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Weight Initialization for Deep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Numerical Approximation of Gradients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Gradient Checking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sz="1400" dirty="0"/>
              <a:t>Gradient Checking Implementation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F44C9-F664-E0F5-3519-087E135A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6A4A8-0E1F-F344-9B9B-E2FA8884CB4D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D4AB-31D6-1907-3DF7-8C07DD73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FAFE-95B8-FFA7-A352-968EE6FD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</a:t>
            </a:fld>
            <a:r>
              <a:rPr lang="en-KR"/>
              <a:t> / 20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87509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F089-9A3F-B80C-606F-5D365B41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</a:t>
            </a:r>
            <a:r>
              <a:rPr lang="ko-KR" altLang="en-US" dirty="0"/>
              <a:t> </a:t>
            </a:r>
            <a:r>
              <a:rPr lang="en-KR" sz="3600" dirty="0"/>
              <a:t>Weight Initialization for Deep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FEF9C-3013-5B1A-4E61-3613CCA8C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335B9-27D7-BFE9-3680-CB97A15F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F1EFB-60A8-E707-00D1-2B86DD72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F2BD-B248-4225-CA5C-68811E8F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20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DB2D6-5FF3-B9B7-C48B-222AEE4F1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9274"/>
            <a:ext cx="3200400" cy="2502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5B12-D3B2-D3C0-B523-411850A6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67776"/>
            <a:ext cx="4114799" cy="2763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10AB73-F078-5DD3-1BD6-4DF44575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218" y="1318661"/>
            <a:ext cx="4059965" cy="3081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B746-5B10-778F-28B8-33704EE2D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47" b="38310"/>
          <a:stretch/>
        </p:blipFill>
        <p:spPr>
          <a:xfrm>
            <a:off x="5840274" y="4579068"/>
            <a:ext cx="5437909" cy="1306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7F7450-3D5A-DC69-EE5D-F89DBB52AB88}"/>
              </a:ext>
            </a:extLst>
          </p:cNvPr>
          <p:cNvSpPr txBox="1"/>
          <p:nvPr/>
        </p:nvSpPr>
        <p:spPr>
          <a:xfrm>
            <a:off x="4178895" y="2377538"/>
            <a:ext cx="2155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실험</a:t>
            </a:r>
            <a:r>
              <a:rPr lang="en-US" altLang="ko-KR" sz="1100" dirty="0"/>
              <a:t>1 :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S</a:t>
            </a:r>
            <a:r>
              <a:rPr lang="en-KR" sz="1100" dirty="0"/>
              <a:t>qrt(1/n)을 곱한 weight를 사용할 때에</a:t>
            </a:r>
            <a:r>
              <a:rPr lang="en-US" altLang="ko-KR" sz="1100" dirty="0"/>
              <a:t>, input</a:t>
            </a:r>
            <a:r>
              <a:rPr lang="ko-KR" altLang="en-US" sz="1100" dirty="0"/>
              <a:t>인 </a:t>
            </a:r>
            <a:r>
              <a:rPr lang="en-US" altLang="ko-KR" sz="1100" dirty="0"/>
              <a:t>x</a:t>
            </a:r>
            <a:r>
              <a:rPr lang="ko-KR" altLang="en-US" sz="1100" dirty="0"/>
              <a:t>의 분포대로 </a:t>
            </a:r>
            <a:r>
              <a:rPr lang="en-US" altLang="ko-KR" sz="1100" dirty="0"/>
              <a:t>z</a:t>
            </a:r>
            <a:r>
              <a:rPr lang="ko-KR" altLang="en-US" sz="1100" dirty="0"/>
              <a:t>도 계산되었음</a:t>
            </a:r>
            <a:r>
              <a:rPr lang="en-US" altLang="ko-KR" sz="11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S</a:t>
            </a:r>
            <a:r>
              <a:rPr lang="en-KR" sz="1100" dirty="0"/>
              <a:t>qrt(</a:t>
            </a:r>
            <a:r>
              <a:rPr lang="en-US" altLang="ko-KR" sz="1100" dirty="0"/>
              <a:t>2</a:t>
            </a:r>
            <a:r>
              <a:rPr lang="en-KR" sz="1100" dirty="0"/>
              <a:t>/n)을 곱했을 때엔</a:t>
            </a:r>
            <a:r>
              <a:rPr lang="en-US" altLang="ko-KR" sz="1100" dirty="0"/>
              <a:t>, </a:t>
            </a:r>
            <a:r>
              <a:rPr lang="ko-KR" altLang="en-US" sz="1100" dirty="0"/>
              <a:t>분포가 정확히 </a:t>
            </a:r>
            <a:r>
              <a:rPr lang="en-US" altLang="ko-KR" sz="1100" dirty="0"/>
              <a:t>2</a:t>
            </a:r>
            <a:r>
              <a:rPr lang="ko-KR" altLang="en-US" sz="1100" dirty="0"/>
              <a:t>배로 늘어남</a:t>
            </a:r>
            <a:r>
              <a:rPr lang="en-US" altLang="ko-KR" sz="1100" dirty="0"/>
              <a:t>.</a:t>
            </a:r>
            <a:endParaRPr lang="en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3978B-7E51-8393-FF30-C6EFFB5FB053}"/>
              </a:ext>
            </a:extLst>
          </p:cNvPr>
          <p:cNvSpPr txBox="1"/>
          <p:nvPr/>
        </p:nvSpPr>
        <p:spPr>
          <a:xfrm>
            <a:off x="7272233" y="5933904"/>
            <a:ext cx="4081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실험 </a:t>
            </a:r>
            <a:r>
              <a:rPr lang="en-US" altLang="ko-KR" sz="1100" dirty="0"/>
              <a:t>2: </a:t>
            </a:r>
            <a:r>
              <a:rPr lang="en-KR" sz="1100" dirty="0"/>
              <a:t>여러 방식의 weight 초기화를 적용한 W들의 </a:t>
            </a:r>
            <a:r>
              <a:rPr lang="en-US" altLang="ko-KR" sz="1100" dirty="0"/>
              <a:t>plotting</a:t>
            </a:r>
            <a:r>
              <a:rPr lang="ko-KR" altLang="en-US" sz="1100" dirty="0"/>
              <a:t>모습</a:t>
            </a:r>
            <a:r>
              <a:rPr lang="en-KR" sz="1100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0AD3A4-DEFD-5741-4564-6A1BE06A53E2}"/>
                  </a:ext>
                </a:extLst>
              </p14:cNvPr>
              <p14:cNvContentPartPr/>
              <p14:nvPr/>
            </p14:nvContentPartPr>
            <p14:xfrm>
              <a:off x="936000" y="3890585"/>
              <a:ext cx="1669320" cy="15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0AD3A4-DEFD-5741-4564-6A1BE06A5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000" y="3782945"/>
                <a:ext cx="1776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7BC45A-85A3-2A32-1277-23AF44D326D3}"/>
                  </a:ext>
                </a:extLst>
              </p14:cNvPr>
              <p14:cNvContentPartPr/>
              <p14:nvPr/>
            </p14:nvContentPartPr>
            <p14:xfrm>
              <a:off x="948960" y="5473865"/>
              <a:ext cx="1764360" cy="39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7BC45A-85A3-2A32-1277-23AF44D326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320" y="5366225"/>
                <a:ext cx="18720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921F76-BA52-4864-E031-6ACD12DFB339}"/>
                  </a:ext>
                </a:extLst>
              </p14:cNvPr>
              <p14:cNvContentPartPr/>
              <p14:nvPr/>
            </p14:nvContentPartPr>
            <p14:xfrm>
              <a:off x="936720" y="6298265"/>
              <a:ext cx="1801440" cy="11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921F76-BA52-4864-E031-6ACD12DFB3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2720" y="6190265"/>
                <a:ext cx="190908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38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791D-5479-054F-614D-E9F80ACF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</a:t>
            </a:r>
            <a:r>
              <a:rPr lang="ko-KR" altLang="en-US" dirty="0"/>
              <a:t> </a:t>
            </a:r>
            <a:r>
              <a:rPr lang="en-KR" sz="3600" dirty="0"/>
              <a:t>Gradient Checking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7B4F7-B8C8-0ECE-57CB-16B052CCC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take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and reshape into a big 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sup/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take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and reshape into a big vector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sup/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+mj-lt"/>
                    <a:ea typeface="Cambria Math" panose="02040503050406030204" pitchFamily="18" charset="0"/>
                  </a:rPr>
                  <a:t>일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+mj-lt"/>
                    <a:ea typeface="Cambria Math" panose="02040503050406030204" pitchFamily="18" charset="0"/>
                  </a:rPr>
                  <a:t>것인가</a:t>
                </a:r>
                <a:r>
                  <a:rPr lang="en-US" altLang="ko-KR" dirty="0">
                    <a:latin typeface="+mj-lt"/>
                    <a:ea typeface="Cambria Math" panose="02040503050406030204" pitchFamily="18" charset="0"/>
                  </a:rPr>
                  <a:t>?</a:t>
                </a:r>
                <a:endParaRPr lang="en-US" dirty="0">
                  <a:latin typeface="+mj-lt"/>
                  <a:ea typeface="Cambria Math" panose="02040503050406030204" pitchFamily="18" charset="0"/>
                </a:endParaRPr>
              </a:p>
              <a:p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7B4F7-B8C8-0ECE-57CB-16B052CCC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7" t="-5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EE837-F19B-7A17-8CE1-0938AE7EC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53EFE-03CD-00AB-DD75-46E95DE7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D10C-01D4-5FE4-88EB-0F164B54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21</a:t>
            </a:fld>
            <a:r>
              <a:rPr lang="en-KR" dirty="0"/>
              <a:t> / 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1C631-BECD-07BC-32C9-9D6E93F92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1" b="4271"/>
          <a:stretch/>
        </p:blipFill>
        <p:spPr>
          <a:xfrm>
            <a:off x="5717770" y="1318661"/>
            <a:ext cx="5404659" cy="2510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76C91-1A6A-BE74-659D-5E1609C9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5" t="14662" r="78007" b="12944"/>
          <a:stretch/>
        </p:blipFill>
        <p:spPr>
          <a:xfrm>
            <a:off x="5717771" y="3940232"/>
            <a:ext cx="1348048" cy="1413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C7DFF-9972-1903-8DD2-54F32D467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29" t="14662" r="5131" b="12944"/>
          <a:stretch/>
        </p:blipFill>
        <p:spPr>
          <a:xfrm>
            <a:off x="7148946" y="3940232"/>
            <a:ext cx="4315691" cy="1413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509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9FF5-06E5-D1D9-5208-8C2DC604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3.6.</a:t>
            </a:r>
            <a:r>
              <a:rPr lang="ko-KR" altLang="en-US" dirty="0"/>
              <a:t> </a:t>
            </a:r>
            <a:r>
              <a:rPr lang="en-KR" sz="3600" dirty="0"/>
              <a:t>Gradient Checking Implementation Notes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268F-72D8-818E-5C5D-8E5D6A68B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10591801" cy="4858302"/>
          </a:xfrm>
        </p:spPr>
        <p:txBody>
          <a:bodyPr>
            <a:normAutofit/>
          </a:bodyPr>
          <a:lstStyle/>
          <a:p>
            <a:r>
              <a:rPr lang="en-US" sz="1600" dirty="0"/>
              <a:t>Don’</a:t>
            </a:r>
            <a:r>
              <a:rPr lang="en-KR" sz="1600" dirty="0"/>
              <a:t>t use training – only to debug</a:t>
            </a:r>
          </a:p>
          <a:p>
            <a:pPr lvl="1"/>
            <a:r>
              <a:rPr lang="en-US" sz="1400" dirty="0"/>
              <a:t>이 </a:t>
            </a:r>
            <a:r>
              <a:rPr lang="en-US" sz="1400" dirty="0" err="1"/>
              <a:t>계산은</a:t>
            </a:r>
            <a:r>
              <a:rPr lang="en-US" sz="1400" dirty="0"/>
              <a:t> </a:t>
            </a:r>
            <a:r>
              <a:rPr lang="en-US" sz="1400" dirty="0" err="1"/>
              <a:t>cost가</a:t>
            </a:r>
            <a:r>
              <a:rPr lang="en-US" sz="1400" dirty="0"/>
              <a:t> </a:t>
            </a:r>
            <a:r>
              <a:rPr lang="en-US" sz="1400" dirty="0" err="1"/>
              <a:t>높으니</a:t>
            </a:r>
            <a:r>
              <a:rPr lang="en-US" altLang="ko-KR" sz="1400" dirty="0"/>
              <a:t>, </a:t>
            </a:r>
            <a:r>
              <a:rPr lang="ko-KR" altLang="en-US" sz="1400" dirty="0"/>
              <a:t>학습시킬 때엔 시도하지 말아야 함</a:t>
            </a:r>
            <a:r>
              <a:rPr lang="en-US" altLang="ko-KR" sz="1400" dirty="0"/>
              <a:t>.</a:t>
            </a:r>
            <a:endParaRPr lang="en-KR" sz="1400" dirty="0"/>
          </a:p>
          <a:p>
            <a:r>
              <a:rPr lang="en-US" sz="1600" dirty="0"/>
              <a:t>I</a:t>
            </a:r>
            <a:r>
              <a:rPr lang="en-KR" sz="1600" dirty="0"/>
              <a:t>f algorithm fails gradient check, look at components to try to identify bug.</a:t>
            </a:r>
          </a:p>
          <a:p>
            <a:pPr lvl="1"/>
            <a:r>
              <a:rPr lang="en-KR" sz="1400" dirty="0"/>
              <a:t>만약 알고리즘이 gradient check에 실패하면</a:t>
            </a:r>
            <a:r>
              <a:rPr lang="en-US" altLang="ko-KR" sz="1400" dirty="0"/>
              <a:t>, parameter</a:t>
            </a:r>
            <a:r>
              <a:rPr lang="ko-KR" altLang="en-US" sz="1400" dirty="0"/>
              <a:t>의 </a:t>
            </a:r>
            <a:r>
              <a:rPr lang="en-US" altLang="ko-KR" sz="1400" dirty="0"/>
              <a:t>update</a:t>
            </a:r>
            <a:r>
              <a:rPr lang="ko-KR" altLang="en-US" sz="1400" dirty="0"/>
              <a:t>가 제대로 이루어 지고 있는지 확인해야 함</a:t>
            </a:r>
            <a:r>
              <a:rPr lang="en-US" altLang="ko-KR" sz="1400" dirty="0"/>
              <a:t>.</a:t>
            </a:r>
            <a:endParaRPr lang="en-KR" sz="1400" dirty="0"/>
          </a:p>
          <a:p>
            <a:r>
              <a:rPr lang="en-US" sz="1600" dirty="0"/>
              <a:t>R</a:t>
            </a:r>
            <a:r>
              <a:rPr lang="en-KR" sz="1600" dirty="0"/>
              <a:t>emember regularization.</a:t>
            </a:r>
          </a:p>
          <a:p>
            <a:pPr lvl="1"/>
            <a:r>
              <a:rPr lang="en-US" sz="1400" dirty="0"/>
              <a:t>R</a:t>
            </a:r>
            <a:r>
              <a:rPr lang="en-KR" sz="1400" dirty="0"/>
              <a:t>egularization이 전제된 checking이기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반드시 선행되어야 함</a:t>
            </a:r>
            <a:r>
              <a:rPr lang="en-US" altLang="ko-KR" sz="1400" dirty="0"/>
              <a:t>.</a:t>
            </a:r>
            <a:endParaRPr lang="en-KR" sz="1400" dirty="0"/>
          </a:p>
          <a:p>
            <a:r>
              <a:rPr lang="en-US" sz="1600" dirty="0"/>
              <a:t>Does'</a:t>
            </a:r>
            <a:r>
              <a:rPr lang="en-KR" sz="1600" dirty="0"/>
              <a:t>t work with dropout.</a:t>
            </a:r>
          </a:p>
          <a:p>
            <a:pPr lvl="1"/>
            <a:r>
              <a:rPr lang="en-US" sz="1400" dirty="0" err="1"/>
              <a:t>Dropout은</a:t>
            </a:r>
            <a:r>
              <a:rPr lang="en-US" sz="1400" dirty="0"/>
              <a:t> R</a:t>
            </a:r>
            <a:r>
              <a:rPr lang="en-KR" sz="1400" dirty="0"/>
              <a:t>andom하게 일부 weight를 이용하지 않으니</a:t>
            </a:r>
            <a:r>
              <a:rPr lang="en-US" altLang="ko-KR" sz="1400" dirty="0"/>
              <a:t>, </a:t>
            </a:r>
            <a:r>
              <a:rPr lang="ko-KR" altLang="en-US" sz="1400" dirty="0"/>
              <a:t>모든 </a:t>
            </a:r>
            <a:r>
              <a:rPr lang="en-US" altLang="ko-KR" sz="1400" dirty="0"/>
              <a:t>parameters</a:t>
            </a:r>
            <a:r>
              <a:rPr lang="ko-KR" altLang="en-US" sz="1400" dirty="0"/>
              <a:t>의 값이 필요한 </a:t>
            </a:r>
            <a:r>
              <a:rPr lang="en-US" altLang="ko-KR" sz="1400" dirty="0"/>
              <a:t>checking</a:t>
            </a:r>
            <a:r>
              <a:rPr lang="ko-KR" altLang="en-US" sz="1400" dirty="0"/>
              <a:t>과 상충됨</a:t>
            </a:r>
            <a:r>
              <a:rPr lang="en-US" altLang="ko-KR" sz="1400" dirty="0"/>
              <a:t>. </a:t>
            </a:r>
            <a:r>
              <a:rPr lang="ko-KR" altLang="en-US" sz="1400" dirty="0"/>
              <a:t>고로 </a:t>
            </a:r>
            <a:r>
              <a:rPr lang="en-US" altLang="ko-KR" sz="1400" dirty="0"/>
              <a:t>dropout</a:t>
            </a:r>
            <a:r>
              <a:rPr lang="ko-KR" altLang="en-US" sz="1400" dirty="0"/>
              <a:t>과 함께 시도하면 안됨</a:t>
            </a:r>
            <a:r>
              <a:rPr lang="en-US" altLang="ko-KR" sz="1400" dirty="0"/>
              <a:t>.</a:t>
            </a:r>
            <a:endParaRPr lang="en-KR" sz="1400" dirty="0"/>
          </a:p>
          <a:p>
            <a:r>
              <a:rPr lang="en-US" sz="1600" dirty="0"/>
              <a:t>R</a:t>
            </a:r>
            <a:r>
              <a:rPr lang="en-KR" sz="1600" dirty="0"/>
              <a:t>un at random initialization; perhaps again after some training.</a:t>
            </a:r>
          </a:p>
          <a:p>
            <a:pPr lvl="1"/>
            <a:r>
              <a:rPr lang="en-US" sz="1400" dirty="0"/>
              <a:t>R</a:t>
            </a:r>
            <a:r>
              <a:rPr lang="en-KR" sz="1400" dirty="0"/>
              <a:t>andom으로 initialization했다면</a:t>
            </a:r>
            <a:r>
              <a:rPr lang="en-US" altLang="ko-KR" sz="1400" dirty="0"/>
              <a:t>, parameters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과 근사한 값이 아닐 때 까지 조금 기다린 뒤에 </a:t>
            </a:r>
            <a:r>
              <a:rPr lang="en-US" altLang="ko-KR" sz="1400" dirty="0"/>
              <a:t>checking</a:t>
            </a:r>
            <a:r>
              <a:rPr lang="ko-KR" altLang="en-US" sz="1400" dirty="0"/>
              <a:t>을 시도해야 함</a:t>
            </a:r>
            <a:r>
              <a:rPr lang="en-US" altLang="ko-KR" sz="1400" dirty="0"/>
              <a:t>. </a:t>
            </a:r>
            <a:r>
              <a:rPr lang="ko-KR" altLang="en-US" sz="1400" dirty="0"/>
              <a:t>그렇지 않으면</a:t>
            </a:r>
            <a:r>
              <a:rPr lang="en-US" altLang="ko-KR" sz="1400" dirty="0"/>
              <a:t>, </a:t>
            </a:r>
            <a:r>
              <a:rPr lang="en-KR" sz="1400" dirty="0"/>
              <a:t>Vanishing 상황으로 인지할 수도 있음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7E386-1B28-09BE-0EA1-C5295657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702D-3336-637B-9E38-D1366C9E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06CA-8325-470C-699F-05A5F5C6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22</a:t>
            </a:fld>
            <a:r>
              <a:rPr lang="en-KR"/>
              <a:t> / 20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7623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9623-3B27-17F3-1453-77F9425C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1.1. Train / Dev / Test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9B32D-0BAE-6F20-127F-4C3BFC99A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661"/>
                <a:ext cx="10515600" cy="485830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600" dirty="0"/>
                  <a:t>각 </a:t>
                </a:r>
                <a:r>
                  <a:rPr lang="en-US" altLang="ko-KR" sz="1600" dirty="0"/>
                  <a:t>Set</a:t>
                </a:r>
                <a:r>
                  <a:rPr lang="ko-KR" altLang="en-US" sz="1600" dirty="0"/>
                  <a:t>의 역할</a:t>
                </a:r>
                <a:r>
                  <a:rPr lang="en-US" altLang="ko-KR" sz="1600" dirty="0"/>
                  <a:t>:</a:t>
                </a:r>
              </a:p>
              <a:p>
                <a:pPr lvl="1"/>
                <a:r>
                  <a:rPr lang="en-US" altLang="ko-KR" sz="1400" dirty="0"/>
                  <a:t>Train : NN</a:t>
                </a:r>
                <a:r>
                  <a:rPr lang="ko-KR" altLang="en-US" sz="1400" dirty="0"/>
                  <a:t>이 학습할 </a:t>
                </a:r>
                <a:r>
                  <a:rPr lang="en-US" altLang="ko-KR" sz="1400" dirty="0"/>
                  <a:t>Data.</a:t>
                </a:r>
              </a:p>
              <a:p>
                <a:pPr lvl="1"/>
                <a:r>
                  <a:rPr lang="en-US" altLang="ko-KR" sz="1400" dirty="0"/>
                  <a:t>Dev : Hold-out Cross Validation Set</a:t>
                </a:r>
                <a:r>
                  <a:rPr lang="ko-KR" altLang="en-US" sz="1400" dirty="0"/>
                  <a:t>이라고도 부르며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어느 정도 윤곽이 잡힌 </a:t>
                </a:r>
                <a:r>
                  <a:rPr lang="en-US" altLang="ko-KR" sz="1400" dirty="0"/>
                  <a:t>NN</a:t>
                </a:r>
                <a:r>
                  <a:rPr lang="ko-KR" altLang="en-US" sz="1400" dirty="0"/>
                  <a:t>의 성능 최적화를 위해 실험용으로 사용됨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Test : </a:t>
                </a:r>
                <a:r>
                  <a:rPr lang="ko-KR" altLang="en-US" sz="1400" dirty="0"/>
                  <a:t>만들은 </a:t>
                </a:r>
                <a:r>
                  <a:rPr lang="en-US" altLang="ko-KR" sz="1400" dirty="0"/>
                  <a:t>NN</a:t>
                </a:r>
                <a:r>
                  <a:rPr lang="ko-KR" altLang="en-US" sz="1400" dirty="0"/>
                  <a:t>의 성능을 테스트하기 위한 </a:t>
                </a:r>
                <a:r>
                  <a:rPr lang="en-US" altLang="ko-KR" sz="1400" dirty="0"/>
                  <a:t>Data. NN</a:t>
                </a:r>
                <a:r>
                  <a:rPr lang="ko-KR" altLang="en-US" sz="1400" dirty="0"/>
                  <a:t>에게는 처음 보는 </a:t>
                </a:r>
                <a:r>
                  <a:rPr lang="en-US" altLang="ko-KR" sz="1400" dirty="0"/>
                  <a:t>Data</a:t>
                </a:r>
                <a:r>
                  <a:rPr lang="ko-KR" altLang="en-US" sz="1400" dirty="0"/>
                  <a:t>들임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sz="1600" dirty="0"/>
                  <a:t>Previous Era : </a:t>
                </a:r>
              </a:p>
              <a:p>
                <a:pPr lvl="1"/>
                <a:r>
                  <a:rPr lang="en-US" altLang="ko-KR" sz="1400" dirty="0"/>
                  <a:t>Data</a:t>
                </a:r>
                <a:r>
                  <a:rPr lang="ko-KR" altLang="en-US" sz="1400" dirty="0"/>
                  <a:t>의 개수가 약 </a:t>
                </a:r>
                <a:r>
                  <a:rPr lang="en-US" altLang="ko-KR" sz="1400" dirty="0"/>
                  <a:t>10k</a:t>
                </a:r>
                <a:r>
                  <a:rPr lang="ko-KR" altLang="en-US" sz="1400" dirty="0"/>
                  <a:t>개 이하로 구성됨</a:t>
                </a:r>
                <a:r>
                  <a:rPr lang="en-US" altLang="ko-KR" sz="1400" dirty="0"/>
                  <a:t>.</a:t>
                </a:r>
                <a:endParaRPr lang="en-US" sz="1400" dirty="0"/>
              </a:p>
              <a:p>
                <a:pPr lvl="1"/>
                <a:r>
                  <a:rPr lang="en-US" sz="1400" dirty="0"/>
                  <a:t>Train 70%, Test</a:t>
                </a:r>
                <a:r>
                  <a:rPr lang="en-US" altLang="ko-KR" sz="1400" dirty="0"/>
                  <a:t>(Dev </a:t>
                </a:r>
                <a:r>
                  <a:rPr lang="ko-KR" altLang="en-US" sz="1400" dirty="0"/>
                  <a:t>겸용</a:t>
                </a:r>
                <a:r>
                  <a:rPr lang="en-US" altLang="ko-KR" sz="1400" dirty="0"/>
                  <a:t>)</a:t>
                </a:r>
                <a:r>
                  <a:rPr lang="en-US" sz="1400" dirty="0"/>
                  <a:t> 30%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(60,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20,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20)</a:t>
                </a:r>
                <a:r>
                  <a:rPr lang="ko-KR" altLang="en-US" sz="1400" dirty="0"/>
                  <a:t>등의 초기 형태였음</a:t>
                </a:r>
                <a:r>
                  <a:rPr lang="en-US" altLang="ko-KR" sz="1400" dirty="0"/>
                  <a:t>.</a:t>
                </a:r>
                <a:endParaRPr lang="en-US" sz="1400" dirty="0"/>
              </a:p>
              <a:p>
                <a:r>
                  <a:rPr lang="en-US" sz="1600" dirty="0"/>
                  <a:t>Big Data Era :</a:t>
                </a:r>
              </a:p>
              <a:p>
                <a:pPr lvl="1"/>
                <a:r>
                  <a:rPr lang="en-KR" sz="1400" dirty="0"/>
                  <a:t>Data</a:t>
                </a:r>
                <a:r>
                  <a:rPr lang="ko-KR" altLang="en-US" sz="1400" dirty="0"/>
                  <a:t>의 개수가 </a:t>
                </a:r>
                <a:r>
                  <a:rPr lang="en-US" altLang="ko-KR" sz="1400" dirty="0"/>
                  <a:t>100K ~ 1M</a:t>
                </a:r>
                <a:r>
                  <a:rPr lang="ko-KR" altLang="en-US" sz="1400" dirty="0"/>
                  <a:t>개 이상으로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거대해짐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dirty="0"/>
                  <a:t>Train 98%, Dev 1%, Test 1% (99.5, 0.5, 0.5)</a:t>
                </a:r>
                <a:r>
                  <a:rPr lang="ko-KR" altLang="en-US" sz="1400" dirty="0"/>
                  <a:t>등 </a:t>
                </a:r>
                <a:r>
                  <a:rPr lang="en-US" altLang="ko-KR" sz="1400" dirty="0"/>
                  <a:t>Train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set</a:t>
                </a:r>
                <a:r>
                  <a:rPr lang="ko-KR" altLang="en-US" sz="1400" dirty="0"/>
                  <a:t>의 비중이 거의 대부분을 차지함</a:t>
                </a:r>
                <a:r>
                  <a:rPr lang="en-US" altLang="ko-KR" sz="1400" dirty="0"/>
                  <a:t>.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(Test set</a:t>
                </a:r>
                <a:r>
                  <a:rPr lang="ko-KR" altLang="en-US" sz="1400" dirty="0"/>
                  <a:t>의 비중이 극단적으로 줄어듦</a:t>
                </a:r>
                <a:r>
                  <a:rPr lang="en-US" altLang="ko-KR" sz="1400" dirty="0"/>
                  <a:t>.)</a:t>
                </a:r>
              </a:p>
              <a:p>
                <a:pPr lvl="1"/>
                <a:endParaRPr lang="en-US" altLang="ko-KR" sz="1400" dirty="0"/>
              </a:p>
              <a:p>
                <a:r>
                  <a:rPr lang="en-US" altLang="ko-KR" sz="1600" dirty="0"/>
                  <a:t>Dev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Set</a:t>
                </a:r>
                <a:r>
                  <a:rPr lang="ko-KR" altLang="en-US" sz="1600" dirty="0"/>
                  <a:t>의 의의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endParaRPr lang="en-US" altLang="ko-KR" sz="1600" dirty="0"/>
              </a:p>
              <a:p>
                <a:pPr lvl="1"/>
                <a:r>
                  <a:rPr lang="ko-KR" altLang="en-US" sz="1400" dirty="0"/>
                  <a:t>학습된 </a:t>
                </a:r>
                <a:r>
                  <a:rPr lang="en-US" altLang="ko-KR" sz="1400" dirty="0"/>
                  <a:t>NN</a:t>
                </a:r>
                <a:r>
                  <a:rPr lang="ko-KR" altLang="en-US" sz="1400" dirty="0"/>
                  <a:t>에게는 처음보는 데이터임</a:t>
                </a:r>
                <a:r>
                  <a:rPr lang="en-US" altLang="ko-KR" sz="1400" dirty="0"/>
                  <a:t>.</a:t>
                </a:r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pPr lvl="1"/>
                <a:r>
                  <a:rPr lang="ko-KR" altLang="en-US" sz="1400" dirty="0"/>
                  <a:t>기존과 다른 </a:t>
                </a:r>
                <a:r>
                  <a:rPr lang="en-US" altLang="ko-KR" sz="1400" dirty="0"/>
                  <a:t>gradient descent algorithm</a:t>
                </a:r>
                <a:r>
                  <a:rPr lang="ko-KR" altLang="en-US" sz="1400" dirty="0"/>
                  <a:t>들을 적용시켜보며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어떤 것이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최소화 시키는 데에 유리하였는가 생각해볼 수 있음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b="1" dirty="0"/>
                  <a:t>이런 다양한 접근 후에 내린 결론</a:t>
                </a:r>
                <a:r>
                  <a:rPr lang="en-US" altLang="ko-KR" sz="1400" b="1" dirty="0"/>
                  <a:t>(</a:t>
                </a:r>
                <a:r>
                  <a:rPr lang="ko-KR" altLang="en-US" sz="1400" b="1" dirty="0"/>
                  <a:t>알고리즘 선택 등</a:t>
                </a:r>
                <a:r>
                  <a:rPr lang="en-US" altLang="ko-KR" sz="1400" b="1" dirty="0"/>
                  <a:t>)</a:t>
                </a:r>
                <a:r>
                  <a:rPr lang="ko-KR" altLang="en-US" sz="1400" b="1" dirty="0"/>
                  <a:t>은 </a:t>
                </a:r>
                <a:r>
                  <a:rPr lang="en-US" altLang="ko-KR" sz="1400" b="1" dirty="0"/>
                  <a:t>Dev</a:t>
                </a:r>
                <a:r>
                  <a:rPr lang="ko-KR" altLang="en-US" sz="1400" b="1" dirty="0"/>
                  <a:t> </a:t>
                </a:r>
                <a:r>
                  <a:rPr lang="en-US" altLang="ko-KR" sz="1400" b="1" dirty="0"/>
                  <a:t>set</a:t>
                </a:r>
                <a:r>
                  <a:rPr lang="ko-KR" altLang="en-US" sz="1400" b="1" dirty="0"/>
                  <a:t>과 인과관계가 있다고 볼 수 있음</a:t>
                </a:r>
                <a:r>
                  <a:rPr lang="en-US" altLang="ko-KR" sz="1400" b="1" dirty="0"/>
                  <a:t>.</a:t>
                </a:r>
              </a:p>
              <a:p>
                <a:pPr lvl="1"/>
                <a:r>
                  <a:rPr lang="ko-KR" altLang="en-US" sz="1400" dirty="0"/>
                  <a:t>고로 성능 테스트를 위한 </a:t>
                </a:r>
                <a:r>
                  <a:rPr lang="en-US" altLang="ko-KR" sz="1400" dirty="0"/>
                  <a:t>Test set</a:t>
                </a:r>
                <a:r>
                  <a:rPr lang="ko-KR" altLang="en-US" sz="1400" dirty="0"/>
                  <a:t>과 별개의 </a:t>
                </a:r>
                <a:r>
                  <a:rPr lang="en-US" altLang="ko-KR" sz="1400" dirty="0"/>
                  <a:t>data set</a:t>
                </a:r>
                <a:r>
                  <a:rPr lang="ko-KR" altLang="en-US" sz="1400" dirty="0"/>
                  <a:t>이 됨</a:t>
                </a:r>
                <a:r>
                  <a:rPr lang="en-US" altLang="ko-KR" sz="1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29B32D-0BAE-6F20-127F-4C3BFC99A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661"/>
                <a:ext cx="10515600" cy="4858302"/>
              </a:xfrm>
              <a:blipFill>
                <a:blip r:embed="rId3"/>
                <a:stretch>
                  <a:fillRect l="-362" t="-10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A863-E5E1-EA7A-04C8-4BF13C95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E06EF-1849-2BB7-8AC9-AA208EEF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D170-18DA-AEEC-2041-6F589402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3</a:t>
            </a:fld>
            <a:r>
              <a:rPr lang="en-KR"/>
              <a:t> / 20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63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9623-3B27-17F3-1453-77F9425C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1.1. Train / Dev /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B32D-0BAE-6F20-127F-4C3BFC9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7315200" cy="485830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Mismatched train/test distribution</a:t>
            </a:r>
          </a:p>
          <a:p>
            <a:pPr lvl="1"/>
            <a:r>
              <a:rPr lang="en-US" altLang="ko-KR" sz="1400" dirty="0"/>
              <a:t>Training set : Cat picture from webpages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상단</a:t>
            </a:r>
            <a:r>
              <a:rPr lang="en-US" altLang="ko-KR" sz="1400" dirty="0"/>
              <a:t>)</a:t>
            </a:r>
          </a:p>
          <a:p>
            <a:pPr lvl="2"/>
            <a:r>
              <a:rPr lang="en-US" altLang="ko-KR" sz="1200" dirty="0"/>
              <a:t>Webpages</a:t>
            </a:r>
            <a:r>
              <a:rPr lang="ko-KR" altLang="en-US" sz="1200" dirty="0"/>
              <a:t>에서 크롤링해 얻은 사진들은 대상이 잘 찍힌 경우가 많음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스튜디오에서 찍기도 하고</a:t>
            </a:r>
            <a:r>
              <a:rPr lang="en-US" altLang="ko-KR" sz="1200" dirty="0"/>
              <a:t>,</a:t>
            </a:r>
            <a:r>
              <a:rPr lang="ko-KR" altLang="en-US" sz="1200" dirty="0"/>
              <a:t> 전문적인 사진도 있음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대비와 선명도도 비교적 일정하여</a:t>
            </a:r>
            <a:r>
              <a:rPr lang="en-US" altLang="ko-KR" sz="1200" dirty="0"/>
              <a:t>,</a:t>
            </a:r>
            <a:r>
              <a:rPr lang="ko-KR" altLang="en-US" sz="1200" dirty="0"/>
              <a:t> 고양이의 특성이 잘 드러남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400" dirty="0"/>
              <a:t>Dev/test sets : Cat Pictures from users using your app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하단</a:t>
            </a:r>
            <a:r>
              <a:rPr lang="en-US" altLang="ko-KR" sz="1400" dirty="0"/>
              <a:t>)</a:t>
            </a:r>
          </a:p>
          <a:p>
            <a:pPr lvl="2"/>
            <a:r>
              <a:rPr lang="ko-KR" altLang="en-US" sz="1200" dirty="0"/>
              <a:t>비교적 덜 전문적으로 촬영된 사진들을 이용하라고 함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핸드폰 카메라의 특성상</a:t>
            </a:r>
            <a:r>
              <a:rPr lang="en-US" altLang="ko-KR" sz="1200" dirty="0"/>
              <a:t>,</a:t>
            </a:r>
            <a:r>
              <a:rPr lang="ko-KR" altLang="en-US" sz="1200" dirty="0"/>
              <a:t> 초점을 잃거나 대비가 무너진 불완전한 사진들도 있음</a:t>
            </a:r>
            <a:r>
              <a:rPr lang="en-US" altLang="ko-KR" sz="1200" dirty="0"/>
              <a:t>.</a:t>
            </a:r>
          </a:p>
          <a:p>
            <a:pPr lvl="2"/>
            <a:endParaRPr lang="en-US" altLang="ko-KR" sz="1200" dirty="0"/>
          </a:p>
          <a:p>
            <a:pPr lvl="1"/>
            <a:r>
              <a:rPr lang="ko-KR" altLang="en-US" sz="1400" dirty="0"/>
              <a:t>이렇게 다른 </a:t>
            </a:r>
            <a:r>
              <a:rPr lang="en-US" altLang="ko-KR" sz="1400" dirty="0"/>
              <a:t>distribution</a:t>
            </a:r>
            <a:r>
              <a:rPr lang="ko-KR" altLang="en-US" sz="1400" dirty="0"/>
              <a:t>의 사진을 각각 이용하는 이유 </a:t>
            </a:r>
            <a:r>
              <a:rPr lang="en-US" altLang="ko-KR" sz="1400" dirty="0"/>
              <a:t>:</a:t>
            </a:r>
          </a:p>
          <a:p>
            <a:pPr lvl="2"/>
            <a:r>
              <a:rPr lang="en-US" altLang="ko-KR" sz="1200" dirty="0"/>
              <a:t>Dev/test sets</a:t>
            </a:r>
            <a:r>
              <a:rPr lang="ko-KR" altLang="en-US" sz="1200" dirty="0"/>
              <a:t>은 </a:t>
            </a:r>
            <a:r>
              <a:rPr lang="ko-KR" altLang="en-US" sz="1200" b="1" dirty="0"/>
              <a:t>반듯한 사진이 아니기에</a:t>
            </a:r>
            <a:r>
              <a:rPr lang="en-US" altLang="ko-KR" sz="1200" dirty="0"/>
              <a:t>,</a:t>
            </a:r>
            <a:r>
              <a:rPr lang="ko-KR" altLang="en-US" sz="1200" dirty="0"/>
              <a:t> 비교적 </a:t>
            </a:r>
            <a:r>
              <a:rPr lang="en-US" altLang="ko-KR" sz="1200" dirty="0"/>
              <a:t>classification</a:t>
            </a:r>
            <a:r>
              <a:rPr lang="ko-KR" altLang="en-US" sz="1200" dirty="0"/>
              <a:t>을 하기 위한 난이도가 더 높다고 볼 수 있음</a:t>
            </a:r>
            <a:r>
              <a:rPr lang="en-US" altLang="ko-KR" sz="1200" dirty="0"/>
              <a:t>.</a:t>
            </a:r>
          </a:p>
          <a:p>
            <a:pPr lvl="2"/>
            <a:r>
              <a:rPr lang="en-US" altLang="ko-KR" sz="1200" dirty="0"/>
              <a:t>NN</a:t>
            </a:r>
            <a:r>
              <a:rPr lang="ko-KR" altLang="en-US" sz="1200" dirty="0"/>
              <a:t>의 실제 적용 대상일 </a:t>
            </a:r>
            <a:r>
              <a:rPr lang="en-US" altLang="ko-KR" sz="1200" dirty="0"/>
              <a:t>General</a:t>
            </a:r>
            <a:r>
              <a:rPr lang="ko-KR" altLang="en-US" sz="1200" dirty="0"/>
              <a:t>한 고양이 사진들도 </a:t>
            </a:r>
            <a:r>
              <a:rPr lang="en-US" altLang="ko-KR" sz="1200" dirty="0"/>
              <a:t>Train set</a:t>
            </a:r>
            <a:r>
              <a:rPr lang="ko-KR" altLang="en-US" sz="1200" dirty="0"/>
              <a:t>처럼 항상 반듯하진 않을 것임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반듯한 </a:t>
            </a:r>
            <a:r>
              <a:rPr lang="en-US" altLang="ko-KR" sz="1200" dirty="0"/>
              <a:t>Train set</a:t>
            </a:r>
            <a:r>
              <a:rPr lang="ko-KR" altLang="en-US" sz="1200" dirty="0"/>
              <a:t>을 보고 고양이가 무엇인지 </a:t>
            </a:r>
            <a:r>
              <a:rPr lang="en-US" altLang="ko-KR" sz="1200" dirty="0"/>
              <a:t>NN</a:t>
            </a:r>
            <a:r>
              <a:rPr lang="ko-KR" altLang="en-US" sz="1200" dirty="0"/>
              <a:t>가 파악한다면</a:t>
            </a:r>
            <a:r>
              <a:rPr lang="en-US" altLang="ko-KR" sz="1200" dirty="0"/>
              <a:t>,</a:t>
            </a:r>
            <a:r>
              <a:rPr lang="ko-KR" altLang="en-US" sz="1200" dirty="0"/>
              <a:t> 비교적 인지가 어려운 </a:t>
            </a:r>
            <a:r>
              <a:rPr lang="en-US" altLang="ko-KR" sz="1200" dirty="0"/>
              <a:t>Dev/Test set</a:t>
            </a:r>
            <a:r>
              <a:rPr lang="ko-KR" altLang="en-US" sz="1200" dirty="0"/>
              <a:t>을 보더라도 어느정도 분류 가능할 것임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예측 불가능한 변형 데이터에 대해서도 </a:t>
            </a:r>
            <a:r>
              <a:rPr lang="en-US" altLang="ko-KR" sz="1200" dirty="0"/>
              <a:t>classification</a:t>
            </a:r>
            <a:r>
              <a:rPr lang="ko-KR" altLang="en-US" sz="1200" dirty="0"/>
              <a:t>을 해내야 하기 때문에 이를 </a:t>
            </a:r>
            <a:r>
              <a:rPr lang="en-US" altLang="ko-KR" sz="1200" dirty="0"/>
              <a:t>NN</a:t>
            </a:r>
            <a:r>
              <a:rPr lang="ko-KR" altLang="en-US" sz="1200" dirty="0"/>
              <a:t>의 개발 및 성능 측정 지표에서 이용한다</a:t>
            </a:r>
            <a:r>
              <a:rPr lang="en-US" altLang="ko-KR" sz="1200" dirty="0"/>
              <a:t>.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Not having a test set might be okay! (Only dev set.)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A863-E5E1-EA7A-04C8-4BF13C95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E06EF-1849-2BB7-8AC9-AA208EEF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D170-18DA-AEEC-2041-6F589402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4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94D2D-C2E9-54F3-493F-9C9EFAD1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592" y="808208"/>
            <a:ext cx="3306939" cy="2367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C8C10-CDBA-92DD-3A93-50DE3B052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047" y="3742907"/>
            <a:ext cx="1556477" cy="1573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3C6E8-7641-2E14-DE8A-4E0AD1B76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592" y="3742907"/>
            <a:ext cx="1621959" cy="157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6703-8B31-7021-8C36-9FE5EC6B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1.2.</a:t>
            </a:r>
            <a:r>
              <a:rPr lang="ko-KR" altLang="en-US" dirty="0"/>
              <a:t> </a:t>
            </a:r>
            <a:r>
              <a:rPr lang="en-US" sz="3600" dirty="0"/>
              <a:t>Bias / Variance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A0773-D028-10E2-FFC6-32536DAB0D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8661"/>
                <a:ext cx="5140569" cy="4858302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High Bias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(Underfitting,</a:t>
                </a:r>
                <a:r>
                  <a:rPr lang="ko-KR" altLang="en-US" sz="1600" dirty="0"/>
                  <a:t> 좌하단</a:t>
                </a:r>
                <a:r>
                  <a:rPr lang="en-US" altLang="ko-KR" sz="1600" dirty="0"/>
                  <a:t>):</a:t>
                </a:r>
              </a:p>
              <a:p>
                <a:pPr lvl="1"/>
                <a:r>
                  <a:rPr lang="en-US" sz="1400" dirty="0"/>
                  <a:t>NN</a:t>
                </a:r>
                <a:r>
                  <a:rPr lang="ko-KR" altLang="en-US" sz="1400" dirty="0"/>
                  <a:t>이 </a:t>
                </a:r>
                <a:r>
                  <a:rPr lang="en-US" altLang="ko-KR" sz="1400" dirty="0"/>
                  <a:t>classification</a:t>
                </a:r>
                <a:r>
                  <a:rPr lang="ko-KR" altLang="en-US" sz="1400" dirty="0"/>
                  <a:t>을 잘 해내지 못하는 것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sz="1600" dirty="0"/>
                  <a:t>High variance (Overfitting</a:t>
                </a:r>
                <a:r>
                  <a:rPr lang="en-US" altLang="ko-KR" sz="1600" dirty="0"/>
                  <a:t>,</a:t>
                </a:r>
                <a:r>
                  <a:rPr lang="ko-KR" altLang="en-US" sz="1600" dirty="0"/>
                  <a:t> 우하단</a:t>
                </a:r>
                <a:r>
                  <a:rPr lang="en-US" sz="1600" dirty="0"/>
                  <a:t>):</a:t>
                </a:r>
              </a:p>
              <a:p>
                <a:pPr lvl="1"/>
                <a:r>
                  <a:rPr lang="en-US" sz="1400" dirty="0"/>
                  <a:t>NN</a:t>
                </a:r>
                <a:r>
                  <a:rPr lang="ko-KR" altLang="en-US" sz="1400" dirty="0"/>
                  <a:t>이 </a:t>
                </a:r>
                <a:r>
                  <a:rPr lang="en-US" altLang="ko-KR" sz="1400" dirty="0"/>
                  <a:t>train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set</a:t>
                </a:r>
                <a:r>
                  <a:rPr lang="ko-KR" altLang="en-US" sz="1400" dirty="0"/>
                  <a:t>에 너무 적응한 나머지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train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set</a:t>
                </a:r>
                <a:r>
                  <a:rPr lang="ko-KR" altLang="en-US" sz="1400" dirty="0"/>
                  <a:t>만 잘 분류해내는 것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조금 변형된 데이터를 보고 정답과 </a:t>
                </a:r>
                <a:r>
                  <a:rPr lang="en-US" altLang="ko-KR" sz="1400" dirty="0"/>
                  <a:t>“</a:t>
                </a:r>
                <a:r>
                  <a:rPr lang="ko-KR" altLang="en-US" sz="1400" dirty="0"/>
                  <a:t>다른 또는 틀린</a:t>
                </a:r>
                <a:r>
                  <a:rPr lang="en-US" altLang="ko-KR" sz="1400" dirty="0"/>
                  <a:t>”</a:t>
                </a:r>
                <a:r>
                  <a:rPr lang="ko-KR" altLang="en-US" sz="1400" dirty="0"/>
                  <a:t> 것이라고 판단할 수 있음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sz="1600" dirty="0"/>
                  <a:t>“just right” (</a:t>
                </a:r>
                <a:r>
                  <a:rPr lang="ko-KR" altLang="en-US" sz="1600" dirty="0"/>
                  <a:t>타협점</a:t>
                </a:r>
                <a:r>
                  <a:rPr lang="en-US" altLang="ko-KR" sz="1600" dirty="0"/>
                  <a:t>,</a:t>
                </a:r>
                <a:r>
                  <a:rPr lang="ko-KR" altLang="en-US" sz="1600" dirty="0"/>
                  <a:t> 상단</a:t>
                </a:r>
                <a:r>
                  <a:rPr lang="en-US" altLang="ko-KR" sz="1600" dirty="0"/>
                  <a:t>):</a:t>
                </a:r>
                <a:endParaRPr lang="en-US" sz="1600" dirty="0"/>
              </a:p>
              <a:p>
                <a:pPr lvl="1"/>
                <a:r>
                  <a:rPr lang="en-US" altLang="ko-KR" sz="1400" dirty="0"/>
                  <a:t>Train set</a:t>
                </a:r>
                <a:r>
                  <a:rPr lang="ko-KR" altLang="en-US" sz="1400" dirty="0"/>
                  <a:t>에 대해 </a:t>
                </a:r>
                <a:r>
                  <a:rPr lang="en-US" altLang="ko-KR" sz="1400" dirty="0"/>
                  <a:t>classification</a:t>
                </a:r>
                <a:r>
                  <a:rPr lang="ko-KR" altLang="en-US" sz="1400" dirty="0"/>
                  <a:t>을 못하지도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너무 혈안 되어있지도 않은 적정한 상태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400" dirty="0"/>
                  <a:t>Under – over fitting</a:t>
                </a:r>
                <a:r>
                  <a:rPr lang="ko-KR" altLang="en-US" sz="1400" dirty="0"/>
                  <a:t> 간 적정한 타협점에 </a:t>
                </a:r>
                <a:r>
                  <a:rPr lang="en-US" altLang="ko-KR" sz="1400" dirty="0"/>
                  <a:t>NN</a:t>
                </a:r>
                <a:r>
                  <a:rPr lang="ko-KR" altLang="en-US" sz="1400" dirty="0"/>
                  <a:t>의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1400" dirty="0"/>
                  <a:t>가 존재해야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변형 데이터나 처음 마주하는 데이터 등에 유연하게 대응할 수 있음</a:t>
                </a:r>
                <a:r>
                  <a:rPr lang="en-US" altLang="ko-KR" sz="1400" dirty="0"/>
                  <a:t>.</a:t>
                </a:r>
                <a:endParaRPr lang="en-KR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3A0773-D028-10E2-FFC6-32536DAB0D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8661"/>
                <a:ext cx="5140569" cy="4858302"/>
              </a:xfrm>
              <a:blipFill>
                <a:blip r:embed="rId2"/>
                <a:stretch>
                  <a:fillRect l="-493" t="-10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0CE3E-8352-CD70-9DE4-52DCD28C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54130-83FD-61B2-2C3C-BC4508D6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05CA4-31E6-3737-7847-33A8F47A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5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4E5EC-3DF9-144A-842A-DEBF07625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" t="4264"/>
          <a:stretch/>
        </p:blipFill>
        <p:spPr>
          <a:xfrm>
            <a:off x="6832930" y="3380235"/>
            <a:ext cx="2128173" cy="1726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5B906-36D5-1594-3A13-1B5CD1E8D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4"/>
          <a:stretch/>
        </p:blipFill>
        <p:spPr>
          <a:xfrm>
            <a:off x="9184048" y="3380235"/>
            <a:ext cx="1874854" cy="1726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9A941-4C88-7DE5-EBDC-352C3B21D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017" y="867968"/>
            <a:ext cx="2304413" cy="1726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EA7E2-76EA-79D7-D1CA-F27C8A86AA3F}"/>
              </a:ext>
            </a:extLst>
          </p:cNvPr>
          <p:cNvSpPr txBox="1"/>
          <p:nvPr/>
        </p:nvSpPr>
        <p:spPr>
          <a:xfrm>
            <a:off x="8531228" y="2594516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KR" dirty="0"/>
              <a:t>ust right</a:t>
            </a:r>
          </a:p>
        </p:txBody>
      </p:sp>
    </p:spTree>
    <p:extLst>
      <p:ext uri="{BB962C8B-B14F-4D97-AF65-F5344CB8AC3E}">
        <p14:creationId xmlns:p14="http://schemas.microsoft.com/office/powerpoint/2010/main" val="281748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A5E8-B46C-5BEF-BEC5-E5505169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</a:t>
            </a:r>
            <a:r>
              <a:rPr lang="ko-KR" altLang="en-US" dirty="0"/>
              <a:t> </a:t>
            </a:r>
            <a:r>
              <a:rPr lang="en-US" sz="3600" dirty="0"/>
              <a:t>Basic Recipe for ML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3B709-F6FF-CDF3-A9BD-B82B20D4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Basic Recipe for ML :</a:t>
            </a:r>
          </a:p>
          <a:p>
            <a:pPr lvl="1"/>
            <a:r>
              <a:rPr lang="en-US" altLang="ko-KR" sz="1600" dirty="0"/>
              <a:t>High bias, High variance</a:t>
            </a:r>
            <a:r>
              <a:rPr lang="ko-KR" altLang="en-US" sz="1600" dirty="0"/>
              <a:t>인 경우들에 각각 다른 해결 방법들이 제시되어 있음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ML</a:t>
            </a:r>
            <a:r>
              <a:rPr lang="ko-KR" altLang="en-US" sz="1800" dirty="0"/>
              <a:t>의 변화 </a:t>
            </a:r>
            <a:r>
              <a:rPr lang="en-US" altLang="ko-KR" sz="1800" dirty="0"/>
              <a:t>:</a:t>
            </a:r>
          </a:p>
          <a:p>
            <a:pPr lvl="1"/>
            <a:r>
              <a:rPr lang="ko-KR" altLang="en-US" sz="1600" dirty="0"/>
              <a:t>과거 </a:t>
            </a:r>
            <a:r>
              <a:rPr lang="en-US" altLang="ko-KR" sz="1600" dirty="0"/>
              <a:t>ML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Bias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낮추면</a:t>
            </a:r>
            <a:r>
              <a:rPr lang="en-US" altLang="ko-KR" sz="1600" dirty="0"/>
              <a:t> variance</a:t>
            </a:r>
            <a:r>
              <a:rPr lang="ko-KR" altLang="en-US" sz="1600" dirty="0"/>
              <a:t>가 높아지는 등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수치만을 감소시키기 쉽지 않았음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현대</a:t>
            </a:r>
            <a:r>
              <a:rPr lang="en-US" altLang="ko-KR" sz="1600" dirty="0"/>
              <a:t> ML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Big data</a:t>
            </a:r>
            <a:r>
              <a:rPr lang="ko-KR" altLang="en-US" sz="1600" dirty="0"/>
              <a:t>와 고급 컴퓨팅 자원 등이 있기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이전보다 하나의 수치만을 조정하기 편리해짐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endParaRPr lang="en-K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5590-C495-FA70-47B9-49D82951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FF19-FFD8-D476-2A4C-18D1B45F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03D2-2BC9-8EFA-A684-CB278EB8A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6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B70A6-9BA5-1C6C-38A5-EA9DFA6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" t="2937" r="11625" b="4911"/>
          <a:stretch/>
        </p:blipFill>
        <p:spPr>
          <a:xfrm>
            <a:off x="5543007" y="1341630"/>
            <a:ext cx="5780648" cy="3913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43BCE-0E74-0B95-3A5E-3CAAC54695F2}"/>
              </a:ext>
            </a:extLst>
          </p:cNvPr>
          <p:cNvSpPr txBox="1"/>
          <p:nvPr/>
        </p:nvSpPr>
        <p:spPr>
          <a:xfrm>
            <a:off x="7543760" y="5314095"/>
            <a:ext cx="1779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&lt;Basic Recipe for ML&gt;</a:t>
            </a:r>
          </a:p>
        </p:txBody>
      </p:sp>
    </p:spTree>
    <p:extLst>
      <p:ext uri="{BB962C8B-B14F-4D97-AF65-F5344CB8AC3E}">
        <p14:creationId xmlns:p14="http://schemas.microsoft.com/office/powerpoint/2010/main" val="62454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45E4-FA9A-DBA1-FCB8-68A8912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</a:t>
            </a:r>
            <a:r>
              <a:rPr lang="ko-KR" altLang="en-US" dirty="0"/>
              <a:t> </a:t>
            </a:r>
            <a:r>
              <a:rPr lang="en-US" sz="3600" dirty="0"/>
              <a:t>Regularization </a:t>
            </a:r>
            <a:r>
              <a:rPr lang="en-US" altLang="ko-KR" sz="3600" dirty="0"/>
              <a:t>– L2 regularization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9FBDA-B55E-6B3F-3FBC-D0BE22BFD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8661"/>
                <a:ext cx="10515600" cy="48583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800" dirty="0"/>
                  <a:t>Overfitting</a:t>
                </a:r>
                <a:r>
                  <a:rPr lang="ko-KR" altLang="en-US" sz="1800" dirty="0"/>
                  <a:t>이 의심될 경우 </a:t>
                </a:r>
                <a:r>
                  <a:rPr lang="en-US" altLang="ko-KR" sz="1800" dirty="0"/>
                  <a:t>(High variance) :</a:t>
                </a:r>
              </a:p>
              <a:p>
                <a:pPr lvl="1"/>
                <a:r>
                  <a:rPr lang="en-US" altLang="ko-KR" sz="1600" dirty="0"/>
                  <a:t>Regularization</a:t>
                </a:r>
                <a:r>
                  <a:rPr lang="ko-KR" altLang="en-US" sz="1600" dirty="0"/>
                  <a:t>을 수행하면 벗어날 수 있다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en-US" sz="1600" dirty="0" err="1"/>
                  <a:t>추가적인</a:t>
                </a:r>
                <a:r>
                  <a:rPr lang="en-US" sz="1600" dirty="0"/>
                  <a:t> training </a:t>
                </a:r>
                <a:r>
                  <a:rPr lang="en-US" sz="1600" dirty="0" err="1"/>
                  <a:t>set을</a:t>
                </a:r>
                <a:r>
                  <a:rPr lang="en-US" sz="1600" dirty="0"/>
                  <a:t> </a:t>
                </a:r>
                <a:r>
                  <a:rPr lang="en-US" sz="1600" dirty="0" err="1"/>
                  <a:t>확보하는</a:t>
                </a:r>
                <a:r>
                  <a:rPr lang="en-US" sz="1600" dirty="0"/>
                  <a:t> </a:t>
                </a:r>
                <a:r>
                  <a:rPr lang="en-US" sz="1600" dirty="0" err="1"/>
                  <a:t>것도</a:t>
                </a:r>
                <a:r>
                  <a:rPr lang="en-US" sz="1600" dirty="0"/>
                  <a:t> </a:t>
                </a:r>
                <a:r>
                  <a:rPr lang="en-US" sz="1600" dirty="0" err="1"/>
                  <a:t>방법이지만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이는 </a:t>
                </a:r>
                <a:r>
                  <a:rPr lang="en-US" altLang="ko-KR" sz="1600" dirty="0"/>
                  <a:t>cost</a:t>
                </a:r>
                <a:r>
                  <a:rPr lang="ko-KR" altLang="en-US" sz="1600" dirty="0"/>
                  <a:t>가 매우 크거나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아예 확보가 불가능한 경우도 있다</a:t>
                </a:r>
                <a:r>
                  <a:rPr lang="en-US" altLang="ko-KR" sz="1600" dirty="0"/>
                  <a:t>.</a:t>
                </a:r>
              </a:p>
              <a:p>
                <a:pPr lvl="1"/>
                <a:endParaRPr lang="en-US" altLang="ko-KR" sz="1600" dirty="0"/>
              </a:p>
              <a:p>
                <a:r>
                  <a:rPr lang="en-US" sz="1800" dirty="0"/>
                  <a:t>Regularization :</a:t>
                </a:r>
              </a:p>
              <a:p>
                <a:pPr lvl="1"/>
                <a:r>
                  <a:rPr lang="en-US" sz="1600" dirty="0"/>
                  <a:t>Parameters </a:t>
                </a:r>
                <a:r>
                  <a:rPr lang="en-US" sz="1600" dirty="0" err="1"/>
                  <a:t>norm을</a:t>
                </a:r>
                <a:r>
                  <a:rPr lang="en-US" sz="1600" dirty="0"/>
                  <a:t> 줄이는 </a:t>
                </a:r>
                <a:r>
                  <a:rPr lang="en-US" sz="1600" dirty="0" err="1"/>
                  <a:t>것임</a:t>
                </a:r>
                <a:r>
                  <a:rPr lang="en-US" altLang="ko-KR" sz="1600" dirty="0"/>
                  <a:t>.</a:t>
                </a:r>
                <a:endParaRPr lang="en-US" sz="1600" dirty="0"/>
              </a:p>
              <a:p>
                <a:pPr lvl="1"/>
                <a:r>
                  <a:rPr lang="en-US" sz="1600" dirty="0" err="1"/>
                  <a:t>강의에서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bias는</a:t>
                </a:r>
                <a:r>
                  <a:rPr lang="en-US" sz="1600" dirty="0"/>
                  <a:t> regularization </a:t>
                </a:r>
                <a:r>
                  <a:rPr lang="en-US" sz="1600" dirty="0" err="1"/>
                  <a:t>하지</a:t>
                </a:r>
                <a:r>
                  <a:rPr lang="en-US" sz="1600" dirty="0"/>
                  <a:t> </a:t>
                </a:r>
                <a:r>
                  <a:rPr lang="en-US" sz="1600" dirty="0" err="1"/>
                  <a:t>않음</a:t>
                </a:r>
                <a:r>
                  <a:rPr lang="en-US" altLang="ko-KR" sz="1600" dirty="0"/>
                  <a:t>. </a:t>
                </a:r>
                <a:r>
                  <a:rPr lang="ko-KR" altLang="en-US" sz="1600" dirty="0"/>
                  <a:t>변화량이 큰 </a:t>
                </a:r>
                <a:r>
                  <a:rPr lang="en-US" altLang="ko-KR" sz="1600" dirty="0"/>
                  <a:t>W</a:t>
                </a:r>
                <a:r>
                  <a:rPr lang="ko-KR" altLang="en-US" sz="1600" dirty="0"/>
                  <a:t>에 대해서만 수행함</a:t>
                </a:r>
                <a:r>
                  <a:rPr lang="en-US" altLang="ko-KR" sz="1600" dirty="0"/>
                  <a:t>.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 err="1"/>
                  <a:t>새로</a:t>
                </a:r>
                <a:r>
                  <a:rPr lang="en-US" sz="1800" dirty="0"/>
                  <a:t> </a:t>
                </a:r>
                <a:r>
                  <a:rPr lang="en-US" sz="1800" dirty="0" err="1"/>
                  <a:t>정의한</a:t>
                </a:r>
                <a:r>
                  <a:rPr lang="en-US" sz="1800" dirty="0"/>
                  <a:t> cost </a:t>
                </a:r>
                <a:r>
                  <a:rPr lang="en-US" sz="1800" dirty="0" err="1"/>
                  <a:t>function의</a:t>
                </a:r>
                <a:r>
                  <a:rPr lang="en-US" sz="1800" dirty="0"/>
                  <a:t> </a:t>
                </a:r>
                <a:r>
                  <a:rPr lang="en-US" sz="1800" dirty="0" err="1"/>
                  <a:t>의미</a:t>
                </a:r>
                <a:r>
                  <a:rPr lang="en-US" sz="1800" dirty="0"/>
                  <a:t> </a:t>
                </a:r>
                <a:r>
                  <a:rPr lang="en-US" altLang="ko-KR" sz="1800" dirty="0"/>
                  <a:t>:</a:t>
                </a:r>
              </a:p>
              <a:p>
                <a:pPr lvl="1"/>
                <a:r>
                  <a:rPr lang="en-US" sz="1600" dirty="0"/>
                  <a:t>Parameter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의 L2-norm이 </a:t>
                </a:r>
                <a:r>
                  <a:rPr lang="en-US" sz="1600" dirty="0" err="1"/>
                  <a:t>증가하면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sz="1600" dirty="0"/>
                  <a:t>도 증가함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ko-KR" altLang="en-US" sz="1600" dirty="0"/>
                  <a:t>이는 </a:t>
                </a:r>
                <a:r>
                  <a:rPr lang="en-US" altLang="ko-KR" sz="1600" dirty="0"/>
                  <a:t>parameter update</a:t>
                </a:r>
                <a:r>
                  <a:rPr lang="ko-KR" altLang="en-US" sz="1600" dirty="0"/>
                  <a:t>할 때의 기존과 다른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600" dirty="0"/>
                  <a:t>의 변화를 유도함</a:t>
                </a:r>
                <a:r>
                  <a:rPr lang="en-US" altLang="ko-KR" sz="1600" dirty="0"/>
                  <a:t>.</a:t>
                </a:r>
              </a:p>
              <a:p>
                <a:pPr lvl="1"/>
                <a:endParaRPr lang="en-US" sz="1600" dirty="0"/>
              </a:p>
              <a:p>
                <a:r>
                  <a:rPr lang="en-US" sz="1800" dirty="0" err="1"/>
                  <a:t>기존</a:t>
                </a:r>
                <a:r>
                  <a:rPr lang="en-US" sz="1800" dirty="0"/>
                  <a:t> cost functio</a:t>
                </a:r>
                <a:r>
                  <a:rPr lang="en-US" altLang="ko-KR" sz="1800" dirty="0"/>
                  <a:t>n</a:t>
                </a:r>
                <a:r>
                  <a:rPr lang="ko-KR" altLang="en-US" sz="1800" dirty="0"/>
                  <a:t>에서 추가된 항의 구성 </a:t>
                </a:r>
                <a:r>
                  <a:rPr lang="en-US" altLang="ko-KR" sz="1800" dirty="0"/>
                  <a:t>: </a:t>
                </a:r>
              </a:p>
              <a:p>
                <a:pPr lvl="1"/>
                <a:r>
                  <a:rPr lang="ko-KR" altLang="en-US" sz="1600" dirty="0"/>
                  <a:t>*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1600" dirty="0"/>
                  <a:t>의 </a:t>
                </a:r>
                <a:r>
                  <a:rPr lang="en-US" altLang="ko-KR" sz="1600" dirty="0"/>
                  <a:t>L2-norm</a:t>
                </a:r>
                <a:r>
                  <a:rPr lang="ko-KR" altLang="en-US" sz="1600" dirty="0"/>
                  <a:t>의 제곱</a:t>
                </a:r>
                <a:endParaRPr lang="en-US" altLang="ko-KR" sz="1600" dirty="0"/>
              </a:p>
              <a:p>
                <a:pPr lvl="1"/>
                <a:r>
                  <a:rPr lang="ko-KR" altLang="en-US" sz="1600" dirty="0"/>
                  <a:t>* </a:t>
                </a:r>
                <a:r>
                  <a:rPr lang="en-US" sz="1600" dirty="0"/>
                  <a:t>Regularization parameter (lambda)</a:t>
                </a:r>
              </a:p>
              <a:p>
                <a:pPr lvl="2"/>
                <a:r>
                  <a:rPr lang="en-US" sz="1400" dirty="0"/>
                  <a:t>Regularization </a:t>
                </a:r>
                <a:r>
                  <a:rPr lang="en-US" sz="1400" dirty="0" err="1"/>
                  <a:t>정도를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지정함</a:t>
                </a:r>
                <a:r>
                  <a:rPr lang="en-US" altLang="ko-KR" sz="1400" dirty="0"/>
                  <a:t>.</a:t>
                </a:r>
                <a:endParaRPr lang="en-US" sz="1400" dirty="0"/>
              </a:p>
              <a:p>
                <a:pPr lvl="1"/>
                <a:r>
                  <a:rPr lang="en-US" altLang="ko-KR" sz="1600" dirty="0"/>
                  <a:t>/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KR" sz="1600" dirty="0"/>
                  <a:t> (in L2 regularization)</a:t>
                </a:r>
              </a:p>
              <a:p>
                <a:pPr lvl="2"/>
                <a:r>
                  <a:rPr lang="en-US" sz="1400" dirty="0"/>
                  <a:t>S</a:t>
                </a:r>
                <a:r>
                  <a:rPr lang="en-KR" sz="1400" dirty="0"/>
                  <a:t>cale을 조정해주는 constant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9FBDA-B55E-6B3F-3FBC-D0BE22BFD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8661"/>
                <a:ext cx="10515600" cy="4858302"/>
              </a:xfrm>
              <a:blipFill>
                <a:blip r:embed="rId2"/>
                <a:stretch>
                  <a:fillRect l="-241" t="-182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33550-B315-AD5A-7C56-E224F0EC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EC04-CCB0-15B3-0C79-540998A9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238BC-74C8-4288-AE75-ECD9846A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7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40D72-A70D-7F03-CFBD-8C9A3DA8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31" y="5228189"/>
            <a:ext cx="5067300" cy="62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58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45E4-FA9A-DBA1-FCB8-68A8912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</a:t>
            </a:r>
            <a:r>
              <a:rPr lang="ko-KR" altLang="en-US" dirty="0"/>
              <a:t> </a:t>
            </a:r>
            <a:r>
              <a:rPr lang="en-US" sz="3600" dirty="0"/>
              <a:t>Regularization </a:t>
            </a:r>
            <a:r>
              <a:rPr lang="en-US" altLang="ko-KR" sz="3600" dirty="0"/>
              <a:t>– L2 regularization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9FBDA-B55E-6B3F-3FBC-D0BE22BFD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8661"/>
                <a:ext cx="5443408" cy="4858302"/>
              </a:xfrm>
            </p:spPr>
            <p:txBody>
              <a:bodyPr>
                <a:normAutofit/>
              </a:bodyPr>
              <a:lstStyle/>
              <a:p>
                <a:r>
                  <a:rPr lang="en-KR" sz="1600" dirty="0"/>
                  <a:t>L2-norm, L1-norm 중 L2-norm 으로 regularization하는 이유</a:t>
                </a:r>
                <a:r>
                  <a:rPr lang="en-US" altLang="ko-KR" sz="1600" dirty="0"/>
                  <a:t>:</a:t>
                </a:r>
              </a:p>
              <a:p>
                <a:pPr lvl="1"/>
                <a:r>
                  <a:rPr lang="en-KR" sz="1400" dirty="0"/>
                  <a:t>잘 모르겠음</a:t>
                </a:r>
                <a:r>
                  <a:rPr lang="en-US" altLang="ko-KR" sz="1400" dirty="0"/>
                  <a:t>.</a:t>
                </a:r>
              </a:p>
              <a:p>
                <a:endParaRPr lang="en-US" sz="1600" dirty="0"/>
              </a:p>
              <a:p>
                <a:r>
                  <a:rPr lang="en-US" sz="1600" dirty="0" err="1"/>
                  <a:t>새로</a:t>
                </a:r>
                <a:r>
                  <a:rPr lang="en-US" sz="1600" dirty="0"/>
                  <a:t> </a:t>
                </a:r>
                <a:r>
                  <a:rPr lang="en-US" sz="1600" dirty="0" err="1"/>
                  <a:t>정의한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𝑑𝑤</m:t>
                    </m:r>
                  </m:oMath>
                </a14:m>
                <a:r>
                  <a:rPr lang="en-US" altLang="ko-KR" sz="1600" dirty="0"/>
                  <a:t> :</a:t>
                </a:r>
              </a:p>
              <a:p>
                <a:pPr lvl="1"/>
                <a:r>
                  <a:rPr lang="en-US" sz="1400" dirty="0"/>
                  <a:t>U</a:t>
                </a:r>
                <a:r>
                  <a:rPr lang="en-KR" sz="1400" dirty="0"/>
                  <a:t>pdate를 거친 w는 기존보다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KR" sz="1400" dirty="0"/>
                  <a:t>만큼 더 작음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400" dirty="0" err="1"/>
                  <a:t>식을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정리했을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때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KR" sz="1400" dirty="0"/>
                  <a:t>를 볼 수 있음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이는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sz="1400" dirty="0"/>
                  <a:t>가 </a:t>
                </a:r>
                <a:r>
                  <a:rPr lang="en-US" altLang="ko-KR" sz="1400" dirty="0"/>
                  <a:t>1</a:t>
                </a:r>
                <a:r>
                  <a:rPr lang="ko-KR" altLang="en-US" sz="1400" dirty="0"/>
                  <a:t>보다 작을 경우에 </a:t>
                </a:r>
                <a:r>
                  <a:rPr lang="en-US" altLang="ko-KR" sz="1400" dirty="0"/>
                  <a:t>w</a:t>
                </a:r>
                <a:r>
                  <a:rPr lang="ko-KR" altLang="en-US" sz="1400" dirty="0"/>
                  <a:t>는 </a:t>
                </a:r>
                <a:r>
                  <a:rPr lang="en-US" altLang="ko-KR" sz="1400" dirty="0"/>
                  <a:t>update</a:t>
                </a:r>
                <a:r>
                  <a:rPr lang="ko-KR" altLang="en-US" sz="1400" dirty="0"/>
                  <a:t>마다 줄어듦을 의미함</a:t>
                </a:r>
                <a:r>
                  <a:rPr lang="en-US" altLang="ko-KR" sz="1400" dirty="0"/>
                  <a:t>.</a:t>
                </a:r>
              </a:p>
              <a:p>
                <a:pPr lvl="1"/>
                <a:endParaRPr lang="en-US" sz="1400" dirty="0"/>
              </a:p>
              <a:p>
                <a:pPr lvl="1"/>
                <a:r>
                  <a:rPr lang="en-US" sz="1400" dirty="0" err="1"/>
                  <a:t>그래서</a:t>
                </a:r>
                <a:r>
                  <a:rPr lang="en-US" sz="1400" dirty="0"/>
                  <a:t> L2 </a:t>
                </a:r>
                <a:r>
                  <a:rPr lang="en-US" sz="1400" dirty="0" err="1"/>
                  <a:t>regularization을</a:t>
                </a:r>
                <a:r>
                  <a:rPr lang="en-US" sz="1400" dirty="0"/>
                  <a:t> weight </a:t>
                </a:r>
                <a:r>
                  <a:rPr lang="en-US" sz="1400" dirty="0" err="1"/>
                  <a:t>decay라고</a:t>
                </a:r>
                <a:r>
                  <a:rPr lang="en-US" sz="1400" dirty="0"/>
                  <a:t> </a:t>
                </a:r>
                <a:r>
                  <a:rPr lang="en-US" sz="1400" dirty="0" err="1"/>
                  <a:t>표현하기도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함</a:t>
                </a:r>
                <a:r>
                  <a:rPr lang="en-US" altLang="ko-KR" sz="1400" dirty="0"/>
                  <a:t>.</a:t>
                </a:r>
                <a:endParaRPr lang="en-KR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9FBDA-B55E-6B3F-3FBC-D0BE22BFD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8661"/>
                <a:ext cx="5443408" cy="4858302"/>
              </a:xfrm>
              <a:blipFill>
                <a:blip r:embed="rId2"/>
                <a:stretch>
                  <a:fillRect l="-699" t="-1042" r="-69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33550-B315-AD5A-7C56-E224F0EC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8EC04-CCB0-15B3-0C79-540998A9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238BC-74C8-4288-AE75-ECD9846A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8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58E15-EC32-5752-9ED0-F85E1CA31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1458" r="30907" b="5545"/>
          <a:stretch/>
        </p:blipFill>
        <p:spPr>
          <a:xfrm>
            <a:off x="6281607" y="1318660"/>
            <a:ext cx="5568877" cy="315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30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29CB-0C08-7EA6-08C5-631A7E8C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</a:t>
            </a:r>
            <a:r>
              <a:rPr lang="ko-KR" altLang="en-US" dirty="0"/>
              <a:t> </a:t>
            </a:r>
            <a:r>
              <a:rPr lang="en-US" sz="3600" dirty="0"/>
              <a:t>Why Regularization Reduces Overfitting?</a:t>
            </a:r>
            <a:r>
              <a:rPr lang="ko-KR" altLang="en-US" dirty="0"/>
              <a:t> 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1907F-969C-DFA3-DA49-A10BE9BFA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KR" sz="1200" dirty="0"/>
                  <a:t>오른쪽 L2 regularization을 수행할 때에</a:t>
                </a:r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KR" sz="1200" dirty="0"/>
                  <a:t>가 큰 수이면 </a:t>
                </a:r>
                <a14:m>
                  <m:oMath xmlns:m="http://schemas.openxmlformats.org/officeDocument/2006/math">
                    <m:r>
                      <a:rPr lang="en-US" sz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sz="1200" dirty="0"/>
                  <a:t>은 </a:t>
                </a:r>
                <a:r>
                  <a:rPr lang="en-US" altLang="ko-KR" sz="1200" dirty="0"/>
                  <a:t>0</a:t>
                </a:r>
                <a:r>
                  <a:rPr lang="ko-KR" altLang="en-US" sz="1200" dirty="0"/>
                  <a:t>에 </a:t>
                </a:r>
                <a:r>
                  <a:rPr lang="ko-KR" altLang="en-US" sz="1200" dirty="0" err="1"/>
                  <a:t>가까워짐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en-US" altLang="ko-KR" sz="1100" dirty="0"/>
                  <a:t>0</a:t>
                </a:r>
                <a:r>
                  <a:rPr lang="ko-KR" altLang="en-US" sz="1100" dirty="0"/>
                  <a:t>에 가까운 수로 계속 </a:t>
                </a:r>
                <a:r>
                  <a:rPr lang="en-US" altLang="ko-KR" sz="1100" dirty="0"/>
                  <a:t>update</a:t>
                </a:r>
                <a:r>
                  <a:rPr lang="ko-KR" altLang="en-US" sz="1100" dirty="0"/>
                  <a:t>하면</a:t>
                </a:r>
                <a:r>
                  <a:rPr lang="en-US" altLang="ko-KR" sz="1100" dirty="0"/>
                  <a:t>, w</a:t>
                </a:r>
                <a:r>
                  <a:rPr lang="ko-KR" altLang="en-US" sz="1100" dirty="0"/>
                  <a:t>는 </a:t>
                </a:r>
                <a:r>
                  <a:rPr lang="en-US" altLang="ko-KR" sz="1100" dirty="0"/>
                  <a:t>zero matrix</a:t>
                </a:r>
                <a:r>
                  <a:rPr lang="ko-KR" altLang="en-US" sz="1100" dirty="0"/>
                  <a:t>에 </a:t>
                </a:r>
                <a:r>
                  <a:rPr lang="ko-KR" altLang="en-US" sz="1100" dirty="0" err="1"/>
                  <a:t>가까워짐</a:t>
                </a:r>
                <a:r>
                  <a:rPr lang="en-US" altLang="ko-KR" sz="1100" dirty="0"/>
                  <a:t>.</a:t>
                </a:r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200" dirty="0" err="1"/>
                  <a:t>가</a:t>
                </a:r>
                <a:r>
                  <a:rPr lang="en-US" sz="1200" dirty="0"/>
                  <a:t> zero matrix </a:t>
                </a:r>
                <a:r>
                  <a:rPr lang="ko-KR" altLang="en-US" sz="1200" dirty="0"/>
                  <a:t>에 가깝다는 것</a:t>
                </a:r>
                <a:r>
                  <a:rPr lang="en-US" altLang="ko-KR" sz="1200" dirty="0"/>
                  <a:t> :</a:t>
                </a:r>
                <a:endParaRPr lang="en-US" altLang="ko-KR" sz="1100" dirty="0"/>
              </a:p>
              <a:p>
                <a:pPr lvl="1"/>
                <a:r>
                  <a:rPr lang="ko-KR" altLang="en-US" sz="1100" dirty="0"/>
                  <a:t>해당 </a:t>
                </a:r>
                <a:r>
                  <a:rPr lang="en-US" altLang="ko-KR" sz="1100" dirty="0"/>
                  <a:t>w</a:t>
                </a:r>
                <a:r>
                  <a:rPr lang="ko-KR" altLang="en-US" sz="1100" dirty="0"/>
                  <a:t>가 </a:t>
                </a:r>
                <a:r>
                  <a:rPr lang="en-US" altLang="ko-KR" sz="1100" dirty="0"/>
                  <a:t>y^</a:t>
                </a:r>
                <a:r>
                  <a:rPr lang="ko-KR" altLang="en-US" sz="1100" dirty="0"/>
                  <a:t>을 계산하는 과정에서 관여하는 비중을 낮추는 것임</a:t>
                </a:r>
                <a:r>
                  <a:rPr lang="en-US" altLang="ko-KR" sz="1100" dirty="0"/>
                  <a:t>.</a:t>
                </a:r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:endParaRPr lang="en-US" altLang="ko-KR" sz="11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ko-KR" altLang="en-US" sz="1100" b="1" dirty="0"/>
                  <a:t>가 </a:t>
                </a:r>
                <a:r>
                  <a:rPr lang="en-US" altLang="ko-KR" sz="1100" b="1" dirty="0"/>
                  <a:t>zero matrix</a:t>
                </a:r>
                <a:r>
                  <a:rPr lang="ko-KR" altLang="en-US" sz="1100" b="1" dirty="0"/>
                  <a:t>이면 무슨 </a:t>
                </a:r>
                <a:r>
                  <a:rPr lang="en-US" altLang="ko-KR" sz="1100" b="1" dirty="0"/>
                  <a:t>input</a:t>
                </a:r>
                <a:r>
                  <a:rPr lang="ko-KR" altLang="en-US" sz="1100" b="1" dirty="0"/>
                  <a:t>을 받아들이던 </a:t>
                </a:r>
                <a:r>
                  <a:rPr lang="en-US" altLang="ko-KR" sz="1100" b="1" dirty="0"/>
                  <a:t>bias</a:t>
                </a:r>
                <a:r>
                  <a:rPr lang="ko-KR" altLang="en-US" sz="1100" b="1" dirty="0"/>
                  <a:t>만을 항상 </a:t>
                </a: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ko-KR" altLang="en-US" sz="1100" b="1" dirty="0"/>
                  <a:t>로 내뱉을 것</a:t>
                </a:r>
                <a:r>
                  <a:rPr lang="en-US" altLang="ko-KR" sz="1100" b="1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ko-KR" altLang="en-US" sz="1100" dirty="0"/>
                  <a:t>가 작아지므로</a:t>
                </a:r>
                <a:r>
                  <a:rPr lang="en-US" altLang="ko-KR" sz="1100" dirty="0"/>
                  <a:t>, activation </a:t>
                </a:r>
                <a:r>
                  <a:rPr lang="en-US" altLang="ko-KR" sz="1100" dirty="0" err="1"/>
                  <a:t>funcion</a:t>
                </a:r>
                <a:r>
                  <a:rPr lang="ko-KR" altLang="en-US" sz="1100" dirty="0"/>
                  <a:t>의 </a:t>
                </a:r>
                <a:r>
                  <a:rPr lang="en-US" altLang="ko-KR" sz="1100" dirty="0"/>
                  <a:t>linear</a:t>
                </a:r>
                <a:r>
                  <a:rPr lang="ko-KR" altLang="en-US" sz="1100" dirty="0"/>
                  <a:t>한 부분에서 주로 </a:t>
                </a:r>
                <a:r>
                  <a:rPr lang="en-US" altLang="ko-KR" sz="1100" dirty="0"/>
                  <a:t>a</a:t>
                </a:r>
                <a:r>
                  <a:rPr lang="ko-KR" altLang="en-US" sz="1100" dirty="0" err="1"/>
                  <a:t>를</a:t>
                </a:r>
                <a:r>
                  <a:rPr lang="ko-KR" altLang="en-US" sz="1100" dirty="0"/>
                  <a:t> 반환할 것임</a:t>
                </a:r>
                <a:r>
                  <a:rPr lang="en-US" altLang="ko-KR" sz="1100" dirty="0"/>
                  <a:t>.</a:t>
                </a:r>
              </a:p>
              <a:p>
                <a:pPr lvl="1"/>
                <a:r>
                  <a:rPr lang="ko-KR" altLang="en-US" sz="1100" dirty="0"/>
                  <a:t>이로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인해 </a:t>
                </a:r>
                <a:r>
                  <a:rPr lang="ko-KR" altLang="en-US" sz="1100" dirty="0" err="1"/>
                  <a:t>의미없는</a:t>
                </a:r>
                <a:r>
                  <a:rPr lang="ko-KR" altLang="en-US" sz="1100" dirty="0"/>
                  <a:t> 해당 </a:t>
                </a:r>
                <a:r>
                  <a:rPr lang="en-US" altLang="ko-KR" sz="1100" dirty="0"/>
                  <a:t>w</a:t>
                </a:r>
                <a:r>
                  <a:rPr lang="ko-KR" altLang="en-US" sz="1100" dirty="0" err="1"/>
                  <a:t>를</a:t>
                </a:r>
                <a:r>
                  <a:rPr lang="ko-KR" altLang="en-US" sz="1100" dirty="0"/>
                  <a:t> 가진 </a:t>
                </a:r>
                <a:r>
                  <a:rPr lang="en-US" altLang="ko-KR" sz="1100" dirty="0"/>
                  <a:t>unit</a:t>
                </a:r>
                <a:r>
                  <a:rPr lang="ko-KR" altLang="en-US" sz="1100" dirty="0"/>
                  <a:t>은 없는 것과 마찬가지가 됨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1907F-969C-DFA3-DA49-A10BE9BFA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48DA-2B8E-2E26-C0FF-D876AF61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E8EC-E044-9949-A01D-5C00AAC83ACE}" type="datetime4">
              <a:rPr lang="en-US" smtClean="0"/>
              <a:t>July 20,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34650-2F42-7FD3-9F87-4F0024D0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9EC2-161A-6329-990C-BBFCD062B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9</a:t>
            </a:fld>
            <a:r>
              <a:rPr lang="en-KR"/>
              <a:t> / 20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1E81-D8BB-E32E-5198-0BF74791D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61" y="1318661"/>
            <a:ext cx="2796283" cy="1673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DE728-EAF8-20B3-B01C-47B84E27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87" y="2382645"/>
            <a:ext cx="3111500" cy="470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D2A632-227D-DF5A-84D1-916C76E9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664124"/>
            <a:ext cx="2044700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1AB2A1-1EFD-72B7-C999-819260682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561" y="3865652"/>
            <a:ext cx="3706061" cy="1918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511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</TotalTime>
  <Words>2813</Words>
  <Application>Microsoft Macintosh PowerPoint</Application>
  <PresentationFormat>Widescreen</PresentationFormat>
  <Paragraphs>336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Improving Deep Neural Networks: Hyperparameter Tuning, Regularization and Optimization  (Andrew Ng)  &lt;Week 1 Summary&gt;</vt:lpstr>
      <vt:lpstr>목차</vt:lpstr>
      <vt:lpstr>1.1. Train / Dev / Test sets</vt:lpstr>
      <vt:lpstr>1.1. Train / Dev / Test sets</vt:lpstr>
      <vt:lpstr>1.2. Bias / Variance</vt:lpstr>
      <vt:lpstr>1.3. Basic Recipe for ML</vt:lpstr>
      <vt:lpstr>2.1. Regularization – L2 regularization</vt:lpstr>
      <vt:lpstr>2.1. Regularization – L2 regularization</vt:lpstr>
      <vt:lpstr>2.2. Why Regularization Reduces Overfitting? </vt:lpstr>
      <vt:lpstr>2.3. Dropout Regularization</vt:lpstr>
      <vt:lpstr>2.4. Understanding Dropout</vt:lpstr>
      <vt:lpstr>2.5. Other Regularization Methods</vt:lpstr>
      <vt:lpstr>2.5. Other Regularization Methods</vt:lpstr>
      <vt:lpstr>3.1. Normalizing Inputs</vt:lpstr>
      <vt:lpstr>3.1. Normalizing Inputs</vt:lpstr>
      <vt:lpstr>3.2. Vanishing / Exploding Gradients</vt:lpstr>
      <vt:lpstr>3.3. Weight Initialization for Deep Networks</vt:lpstr>
      <vt:lpstr>3.3. Weight Initialization for Deep Networks</vt:lpstr>
      <vt:lpstr>3.3. Weight Initialization for Deep Networks</vt:lpstr>
      <vt:lpstr>3.3. Weight Initialization for Deep Networks</vt:lpstr>
      <vt:lpstr>3.5. Gradient Checking</vt:lpstr>
      <vt:lpstr>3.6. 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283</cp:revision>
  <dcterms:created xsi:type="dcterms:W3CDTF">2023-06-22T01:53:31Z</dcterms:created>
  <dcterms:modified xsi:type="dcterms:W3CDTF">2023-07-20T15:58:09Z</dcterms:modified>
</cp:coreProperties>
</file>